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charts/style1.xml" ContentType="application/vnd.ms-office.chartstyle+xml"/>
  <Override PartName="/ppt/charts/colors1.xml" ContentType="application/vnd.ms-office.chartcolorstyle+xml"/>
  <Override PartName="/ppt/charts/chart1.xml" ContentType="application/vnd.openxmlformats-officedocument.drawingml.char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70" r:id="rId5"/>
    <p:sldId id="271" r:id="rId6"/>
  </p:sldIdLst>
  <p:sldSz cx="9144000" cy="6858000" type="screen4x3"/>
  <p:notesSz cx="6858000" cy="91440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78" autoAdjust="0"/>
  </p:normalViewPr>
  <p:slideViewPr>
    <p:cSldViewPr>
      <p:cViewPr varScale="1">
        <p:scale>
          <a:sx n="104" d="100"/>
          <a:sy n="104" d="100"/>
        </p:scale>
        <p:origin x="102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Tabelle1!$C$1</c:f>
              <c:strCache>
                <c:ptCount val="1"/>
                <c:pt idx="0">
                  <c:v>Nebensaison / Woche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Tabelle1!$A$2:$A$10</c:f>
              <c:strCache>
                <c:ptCount val="9"/>
                <c:pt idx="0">
                  <c:v>Horizon 1</c:v>
                </c:pt>
                <c:pt idx="1">
                  <c:v>Horizon 2</c:v>
                </c:pt>
                <c:pt idx="2">
                  <c:v>Horizon 3</c:v>
                </c:pt>
                <c:pt idx="3">
                  <c:v>Horizon 4</c:v>
                </c:pt>
                <c:pt idx="4">
                  <c:v>Horizon 5</c:v>
                </c:pt>
                <c:pt idx="5">
                  <c:v>Vision 3 </c:v>
                </c:pt>
                <c:pt idx="6">
                  <c:v>Vision 3 SL</c:v>
                </c:pt>
                <c:pt idx="7">
                  <c:v>Vision 4</c:v>
                </c:pt>
                <c:pt idx="8">
                  <c:v>Vision 4 SL</c:v>
                </c:pt>
              </c:strCache>
            </c:strRef>
          </c:cat>
          <c:val>
            <c:numRef>
              <c:f>Tabelle1!$C$2:$C$10</c:f>
              <c:numCache>
                <c:formatCode>"CHF"#,##0_);[Red]\("CHF"#,##0\)</c:formatCode>
                <c:ptCount val="9"/>
                <c:pt idx="0">
                  <c:v>1390</c:v>
                </c:pt>
                <c:pt idx="1">
                  <c:v>1445</c:v>
                </c:pt>
                <c:pt idx="2">
                  <c:v>2015</c:v>
                </c:pt>
                <c:pt idx="3">
                  <c:v>2135</c:v>
                </c:pt>
                <c:pt idx="4">
                  <c:v>2360</c:v>
                </c:pt>
                <c:pt idx="5">
                  <c:v>2015</c:v>
                </c:pt>
                <c:pt idx="6">
                  <c:v>2040</c:v>
                </c:pt>
                <c:pt idx="7">
                  <c:v>1995</c:v>
                </c:pt>
                <c:pt idx="8">
                  <c:v>2140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A1-4DD4-B8D1-1A2B39D14EC3}"/>
            </c:ext>
          </c:extLst>
        </c:ser>
        <c:ser>
          <c:idx val="2"/>
          <c:order val="1"/>
          <c:tx>
            <c:strRef>
              <c:f>Tabelle1!$D$1</c:f>
              <c:strCache>
                <c:ptCount val="1"/>
                <c:pt idx="0">
                  <c:v>Hauptsaison / Woche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Tabelle1!$A$2:$A$10</c:f>
              <c:strCache>
                <c:ptCount val="9"/>
                <c:pt idx="0">
                  <c:v>Horizon 1</c:v>
                </c:pt>
                <c:pt idx="1">
                  <c:v>Horizon 2</c:v>
                </c:pt>
                <c:pt idx="2">
                  <c:v>Horizon 3</c:v>
                </c:pt>
                <c:pt idx="3">
                  <c:v>Horizon 4</c:v>
                </c:pt>
                <c:pt idx="4">
                  <c:v>Horizon 5</c:v>
                </c:pt>
                <c:pt idx="5">
                  <c:v>Vision 3 </c:v>
                </c:pt>
                <c:pt idx="6">
                  <c:v>Vision 3 SL</c:v>
                </c:pt>
                <c:pt idx="7">
                  <c:v>Vision 4</c:v>
                </c:pt>
                <c:pt idx="8">
                  <c:v>Vision 4 SL</c:v>
                </c:pt>
              </c:strCache>
            </c:strRef>
          </c:cat>
          <c:val>
            <c:numRef>
              <c:f>Tabelle1!$D$2:$D$10</c:f>
              <c:numCache>
                <c:formatCode>"CHF"#,##0_);[Red]\("CHF"#,##0\)</c:formatCode>
                <c:ptCount val="9"/>
                <c:pt idx="0">
                  <c:v>3115</c:v>
                </c:pt>
                <c:pt idx="1">
                  <c:v>3245</c:v>
                </c:pt>
                <c:pt idx="2">
                  <c:v>4525</c:v>
                </c:pt>
                <c:pt idx="3">
                  <c:v>4665</c:v>
                </c:pt>
                <c:pt idx="4">
                  <c:v>5155</c:v>
                </c:pt>
                <c:pt idx="5">
                  <c:v>4360</c:v>
                </c:pt>
                <c:pt idx="6">
                  <c:v>4405</c:v>
                </c:pt>
                <c:pt idx="7">
                  <c:v>4535</c:v>
                </c:pt>
                <c:pt idx="8">
                  <c:v>4625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A1-4DD4-B8D1-1A2B39D14E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0780952"/>
        <c:axId val="610778656"/>
      </c:barChart>
      <c:catAx>
        <c:axId val="610780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10778656"/>
        <c:crosses val="autoZero"/>
        <c:auto val="1"/>
        <c:lblAlgn val="ctr"/>
        <c:lblOffset val="100"/>
        <c:noMultiLvlLbl val="0"/>
      </c:catAx>
      <c:valAx>
        <c:axId val="610778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CHF&quot;#,##0_);[Red]\(&quot;CHF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10780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FE2AB-726C-416B-B990-E48EECE76030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9EEBA-913A-411D-B445-3C16D50584C1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EED84-A551-4E9C-9FA2-4A025955E13D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19C8F-43B7-43D0-AE89-1F265DD42920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95521-ED89-4FBF-9D21-6B8A2097518E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2F4DD-F564-48EF-889F-740023C576CA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7BBA4-EC68-4607-97A1-31F9645AF8EC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54A1F-7EC9-45A8-A9E9-B333BF05DD83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34951-DD7D-444E-B97E-DE2DFC9547F8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748BC-1C90-4A42-A29B-561058D281A3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6AFF7-76D5-451F-BD54-E28F5EF72FC2}" type="slidenum">
              <a:rPr lang="de-CH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67ADDC-5C52-442E-8553-3437EF9D1D0A}" type="slidenum">
              <a:rPr lang="de-CH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Tipps</a:t>
            </a:r>
            <a:r>
              <a:rPr lang="de-CH" dirty="0"/>
              <a:t> für Ihr Ferienvergnügen 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/>
              <a:t>Hausbootferien eignen sich für</a:t>
            </a:r>
          </a:p>
          <a:p>
            <a:pPr lvl="1"/>
            <a:r>
              <a:rPr lang="de-CH" dirty="0"/>
              <a:t>Familien, Gruppen, Schulabschlussreisen, Freunden, zu zweit</a:t>
            </a:r>
          </a:p>
          <a:p>
            <a:r>
              <a:rPr lang="de-CH" dirty="0"/>
              <a:t>viel Abwechslung und Erholung</a:t>
            </a:r>
          </a:p>
          <a:p>
            <a:r>
              <a:rPr lang="de-CH" dirty="0"/>
              <a:t>Mindestalter des Kapitäns 21 Jahre</a:t>
            </a:r>
          </a:p>
          <a:p>
            <a:r>
              <a:rPr lang="de-CH" dirty="0"/>
              <a:t>Freiheit des Bordlebens</a:t>
            </a:r>
          </a:p>
          <a:p>
            <a:r>
              <a:rPr lang="de-CH" dirty="0"/>
              <a:t>schönsten Binnengewässern</a:t>
            </a:r>
          </a:p>
          <a:p>
            <a:r>
              <a:rPr lang="de-CH" dirty="0"/>
              <a:t>Legen Sie an wo es Ihnen gefällt</a:t>
            </a:r>
          </a:p>
          <a:p>
            <a:r>
              <a:rPr lang="de-CH" dirty="0"/>
              <a:t>knüpfen Sie Kontakt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Tipps</a:t>
            </a:r>
            <a:r>
              <a:rPr lang="de-CH" dirty="0"/>
              <a:t> für Ihr Ferienvergnügen II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CH" dirty="0"/>
              <a:t>Kultur</a:t>
            </a:r>
          </a:p>
          <a:p>
            <a:pPr lvl="1"/>
            <a:r>
              <a:rPr lang="de-CH" dirty="0"/>
              <a:t>Kulturelle, historische Bauwerke</a:t>
            </a:r>
          </a:p>
          <a:p>
            <a:pPr lvl="1"/>
            <a:r>
              <a:rPr lang="de-CH" dirty="0"/>
              <a:t>einheimischen Restaurants</a:t>
            </a:r>
          </a:p>
          <a:p>
            <a:pPr lvl="1"/>
            <a:r>
              <a:rPr lang="de-CH" dirty="0"/>
              <a:t>Spezialitäten der Region</a:t>
            </a:r>
          </a:p>
          <a:p>
            <a:r>
              <a:rPr lang="de-CH" dirty="0"/>
              <a:t>Ferien für Anfänger / Profis</a:t>
            </a:r>
          </a:p>
          <a:p>
            <a:pPr lvl="1"/>
            <a:r>
              <a:rPr lang="de-CH" dirty="0"/>
              <a:t>Anfängern - wenig Schleusen</a:t>
            </a:r>
          </a:p>
          <a:p>
            <a:pPr lvl="1"/>
            <a:r>
              <a:rPr lang="de-CH" dirty="0"/>
              <a:t>verschiedene Bootstypen</a:t>
            </a:r>
          </a:p>
          <a:p>
            <a:pPr lvl="1"/>
            <a:r>
              <a:rPr lang="de-CH" dirty="0"/>
              <a:t>bequemem, herkömmlichem Hausboot, eleganten, </a:t>
            </a:r>
            <a:r>
              <a:rPr lang="de-CH" dirty="0" err="1"/>
              <a:t>luxurieusen</a:t>
            </a:r>
            <a:r>
              <a:rPr lang="de-CH" dirty="0"/>
              <a:t> Kajütkreuzer</a:t>
            </a:r>
          </a:p>
          <a:p>
            <a:r>
              <a:rPr lang="de-CH" dirty="0"/>
              <a:t>ab 2 bis zu 12 Personen</a:t>
            </a:r>
          </a:p>
          <a:p>
            <a:r>
              <a:rPr lang="de-CH" dirty="0"/>
              <a:t>für jedes Budget. </a:t>
            </a:r>
          </a:p>
          <a:p>
            <a:endParaRPr lang="de-C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Ausstattung / Extras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CH" dirty="0"/>
              <a:t>Komplette Reiseunterlagen</a:t>
            </a:r>
          </a:p>
          <a:p>
            <a:pPr lvl="1"/>
            <a:r>
              <a:rPr lang="de-CH" dirty="0"/>
              <a:t>Handbuch, genaue Flusskarte, Checkliste, Inventarliste, Karten und allgemeinen Informationen</a:t>
            </a:r>
          </a:p>
          <a:p>
            <a:pPr lvl="1"/>
            <a:r>
              <a:rPr lang="de-CH" dirty="0"/>
              <a:t>bei Übernahme des Bootes - genaue Einweisung ins Bordleben</a:t>
            </a:r>
          </a:p>
          <a:p>
            <a:pPr lvl="1"/>
            <a:r>
              <a:rPr lang="de-CH" dirty="0"/>
              <a:t>diversen Prospekten</a:t>
            </a:r>
          </a:p>
          <a:p>
            <a:pPr lvl="1"/>
            <a:r>
              <a:rPr lang="de-CH" dirty="0"/>
              <a:t>detaillierte Angaben</a:t>
            </a:r>
          </a:p>
          <a:p>
            <a:pPr lvl="1"/>
            <a:r>
              <a:rPr lang="de-CH" dirty="0"/>
              <a:t>Reviere, Einwegfahrten, Distanzen, Bootstypen, etc</a:t>
            </a:r>
          </a:p>
          <a:p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CH" dirty="0"/>
              <a:t>Kaution</a:t>
            </a:r>
          </a:p>
          <a:p>
            <a:pPr lvl="1"/>
            <a:r>
              <a:rPr lang="de-CH" dirty="0"/>
              <a:t>500€ - 1000€ in bar</a:t>
            </a:r>
          </a:p>
          <a:p>
            <a:pPr lvl="1"/>
            <a:r>
              <a:rPr lang="de-CH" dirty="0"/>
              <a:t>Euro-, Visa- oder </a:t>
            </a:r>
            <a:r>
              <a:rPr lang="de-CH" dirty="0" err="1"/>
              <a:t>American-Card</a:t>
            </a:r>
            <a:r>
              <a:rPr lang="de-CH" dirty="0"/>
              <a:t>, Euroschecks</a:t>
            </a:r>
          </a:p>
          <a:p>
            <a:r>
              <a:rPr lang="de-CH" dirty="0"/>
              <a:t>Zahlungsweise</a:t>
            </a:r>
          </a:p>
          <a:p>
            <a:pPr lvl="1"/>
            <a:r>
              <a:rPr lang="de-CH" dirty="0"/>
              <a:t>Anzahlung bei Vertragsschluss</a:t>
            </a:r>
          </a:p>
          <a:p>
            <a:pPr lvl="1"/>
            <a:r>
              <a:rPr lang="de-CH" dirty="0"/>
              <a:t>Restzahlung bei Reisebeginn</a:t>
            </a:r>
          </a:p>
          <a:p>
            <a:r>
              <a:rPr lang="de-CH" dirty="0"/>
              <a:t>Bootsübergabe, respektive Bootsabgabe</a:t>
            </a:r>
          </a:p>
          <a:p>
            <a:pPr lvl="1"/>
            <a:r>
              <a:rPr lang="de-CH" dirty="0"/>
              <a:t>Check-in Montag, Freitag oder Samstag</a:t>
            </a:r>
          </a:p>
          <a:p>
            <a:pPr lvl="2"/>
            <a:r>
              <a:rPr lang="de-CH" dirty="0"/>
              <a:t>Ab 16:00Uhr</a:t>
            </a:r>
          </a:p>
          <a:p>
            <a:pPr lvl="1"/>
            <a:r>
              <a:rPr lang="de-CH" dirty="0" err="1"/>
              <a:t>Check-out</a:t>
            </a:r>
            <a:r>
              <a:rPr lang="de-CH" dirty="0"/>
              <a:t> Montag, Freitag oder Samstag</a:t>
            </a:r>
          </a:p>
          <a:p>
            <a:pPr lvl="2"/>
            <a:r>
              <a:rPr lang="de-CH" dirty="0"/>
              <a:t>Ab 09:00Uhr</a:t>
            </a:r>
          </a:p>
          <a:p>
            <a:pPr lvl="1"/>
            <a:endParaRPr lang="de-CH" dirty="0"/>
          </a:p>
          <a:p>
            <a:pPr lvl="1"/>
            <a:endParaRPr lang="de-CH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Mietpreise pro Woche (2020)</a:t>
            </a:r>
          </a:p>
        </p:txBody>
      </p:sp>
      <p:graphicFrame>
        <p:nvGraphicFramePr>
          <p:cNvPr id="5" name="Tabelle 6">
            <a:extLst>
              <a:ext uri="{FF2B5EF4-FFF2-40B4-BE49-F238E27FC236}">
                <a16:creationId xmlns:a16="http://schemas.microsoft.com/office/drawing/2014/main" id="{C891B4F3-9E2A-470E-A84C-E6A40084B3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8230717"/>
              </p:ext>
            </p:extLst>
          </p:nvPr>
        </p:nvGraphicFramePr>
        <p:xfrm>
          <a:off x="662780" y="1988840"/>
          <a:ext cx="7818439" cy="3977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97953">
                  <a:extLst>
                    <a:ext uri="{9D8B030D-6E8A-4147-A177-3AD203B41FA5}">
                      <a16:colId xmlns:a16="http://schemas.microsoft.com/office/drawing/2014/main" val="535701178"/>
                    </a:ext>
                  </a:extLst>
                </a:gridCol>
                <a:gridCol w="1262380">
                  <a:extLst>
                    <a:ext uri="{9D8B030D-6E8A-4147-A177-3AD203B41FA5}">
                      <a16:colId xmlns:a16="http://schemas.microsoft.com/office/drawing/2014/main" val="762496623"/>
                    </a:ext>
                  </a:extLst>
                </a:gridCol>
                <a:gridCol w="2604453">
                  <a:extLst>
                    <a:ext uri="{9D8B030D-6E8A-4147-A177-3AD203B41FA5}">
                      <a16:colId xmlns:a16="http://schemas.microsoft.com/office/drawing/2014/main" val="128738562"/>
                    </a:ext>
                  </a:extLst>
                </a:gridCol>
                <a:gridCol w="2553653">
                  <a:extLst>
                    <a:ext uri="{9D8B030D-6E8A-4147-A177-3AD203B41FA5}">
                      <a16:colId xmlns:a16="http://schemas.microsoft.com/office/drawing/2014/main" val="2112484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Boot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Kapazität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kern="1200" dirty="0"/>
                        <a:t>Nebensaison / Woche</a:t>
                      </a:r>
                      <a:endParaRPr lang="de-CH" sz="1800" dirty="0"/>
                    </a:p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kern="1200" dirty="0"/>
                        <a:t>Hauptsaison / Woche</a:t>
                      </a:r>
                      <a:endParaRPr lang="de-CH" sz="1800" dirty="0"/>
                    </a:p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004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Horizon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2+2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CHF 	1390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3115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3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Horizon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4+1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1445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3245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191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Horizon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6+1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</a:t>
                      </a:r>
                      <a:r>
                        <a:rPr lang="de-CH"/>
                        <a:t>CHF 	4525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374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Horizon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8+1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2135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4665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23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Horizon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10+1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2360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5155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161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Vision 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6+3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4360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757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Vision 3 SL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6+3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2040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4405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899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Vision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8+1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1995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4535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104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Vision 4 SL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/>
                        <a:t>8+1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2140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534988" algn="l"/>
                          <a:tab pos="1616075" algn="r"/>
                        </a:tabLst>
                      </a:pPr>
                      <a:r>
                        <a:rPr lang="de-CH" dirty="0"/>
                        <a:t>	CHF 	4625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744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8058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F40736F5-8D6D-4E93-9C76-5FB5579528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3568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itel 9">
            <a:extLst>
              <a:ext uri="{FF2B5EF4-FFF2-40B4-BE49-F238E27FC236}">
                <a16:creationId xmlns:a16="http://schemas.microsoft.com/office/drawing/2014/main" id="{E69E2326-B3FA-4F91-95D8-F34993F66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Preise im Überblick</a:t>
            </a:r>
          </a:p>
        </p:txBody>
      </p:sp>
    </p:spTree>
    <p:extLst>
      <p:ext uri="{BB962C8B-B14F-4D97-AF65-F5344CB8AC3E}">
        <p14:creationId xmlns:p14="http://schemas.microsoft.com/office/powerpoint/2010/main" val="749047153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2" ma:contentTypeDescription="Ein neues Dokument erstellen." ma:contentTypeScope="" ma:versionID="8144fdf4559586e96a529511ea7a1605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dd19f91695a00ba4a67a7602d2e0e6d0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9871EF-FFD5-4875-8A20-BFA76ACD2780}"/>
</file>

<file path=customXml/itemProps2.xml><?xml version="1.0" encoding="utf-8"?>
<ds:datastoreItem xmlns:ds="http://schemas.openxmlformats.org/officeDocument/2006/customXml" ds:itemID="{A5D0AA68-ACAF-4977-903D-68F506D817DC}"/>
</file>

<file path=customXml/itemProps3.xml><?xml version="1.0" encoding="utf-8"?>
<ds:datastoreItem xmlns:ds="http://schemas.openxmlformats.org/officeDocument/2006/customXml" ds:itemID="{7502E208-FF9D-4DED-99F9-57D02D654DD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Microsoft Office PowerPoint</Application>
  <PresentationFormat>Bildschirmpräsentation (4:3)</PresentationFormat>
  <Paragraphs>80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Arial</vt:lpstr>
      <vt:lpstr>Standarddesign</vt:lpstr>
      <vt:lpstr>Tipps für Ihr Ferienvergnügen I</vt:lpstr>
      <vt:lpstr>Tipps für Ihr Ferienvergnügen II</vt:lpstr>
      <vt:lpstr>Ausstattung / Extras</vt:lpstr>
      <vt:lpstr>Mietpreise pro Woche (2020)</vt:lpstr>
      <vt:lpstr>Preise im Überblick</vt:lpstr>
    </vt:vector>
  </TitlesOfParts>
  <Company>8645 Jona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Administrator</dc:creator>
  <cp:lastModifiedBy>Georges Wyttenbach</cp:lastModifiedBy>
  <cp:revision>73</cp:revision>
  <dcterms:created xsi:type="dcterms:W3CDTF">2004-12-08T20:55:57Z</dcterms:created>
  <dcterms:modified xsi:type="dcterms:W3CDTF">2020-03-09T14:18:35Z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</Properties>
</file>