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harts/colors1.xml" ContentType="application/vnd.ms-office.chartcolorstyl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charts/style1.xml" ContentType="application/vnd.ms-office.chartstyle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3" r:id="rId1"/>
  </p:sldMasterIdLst>
  <p:notesMasterIdLst>
    <p:notesMasterId r:id="rId11"/>
  </p:notesMasterIdLst>
  <p:handoutMasterIdLst>
    <p:handoutMasterId r:id="rId12"/>
  </p:handout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3300"/>
    <a:srgbClr val="6600FF"/>
    <a:srgbClr val="009999"/>
    <a:srgbClr val="FF6633"/>
    <a:srgbClr val="F8F8F8"/>
    <a:srgbClr val="FFFF99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9" autoAdjust="0"/>
    <p:restoredTop sz="84459" autoAdjust="0"/>
  </p:normalViewPr>
  <p:slideViewPr>
    <p:cSldViewPr>
      <p:cViewPr varScale="1">
        <p:scale>
          <a:sx n="93" d="100"/>
          <a:sy n="93" d="100"/>
        </p:scale>
        <p:origin x="11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152" y="-10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10"/>
      <c:rotY val="20"/>
      <c:depthPercent val="100"/>
      <c:rAngAx val="1"/>
    </c:view3D>
    <c:floor>
      <c:thickness val="0"/>
      <c:spPr>
        <a:solidFill>
          <a:srgbClr val="C0C0C0"/>
        </a:solidFill>
        <a:ln w="3175" cap="rnd" cmpd="sng" algn="ctr">
          <a:solidFill>
            <a:schemeClr val="tx1"/>
          </a:solidFill>
          <a:prstDash val="solid"/>
          <a:round/>
        </a:ln>
        <a:effectLst/>
        <a:sp3d contourW="3175">
          <a:contourClr>
            <a:schemeClr val="tx1"/>
          </a:contourClr>
        </a:sp3d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  <a:effectLst/>
        <a:sp3d contourW="12700">
          <a:contourClr>
            <a:schemeClr val="tx1"/>
          </a:contourClr>
        </a:sp3d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  <a:effectLst/>
        <a:sp3d contourW="12700">
          <a:contourClr>
            <a:schemeClr val="tx1"/>
          </a:contourClr>
        </a:sp3d>
      </c:spPr>
    </c:backWall>
    <c:plotArea>
      <c:layout>
        <c:manualLayout>
          <c:layoutTarget val="inner"/>
          <c:xMode val="edge"/>
          <c:yMode val="edge"/>
          <c:x val="0.1890547263681592"/>
          <c:y val="5.7077625570776253E-2"/>
          <c:w val="0.78109452736318408"/>
          <c:h val="0.6712328767123287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CD_RW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strRef>
              <c:f>Sheet1!$B$1:$E$1</c:f>
              <c:strCache>
                <c:ptCount val="4"/>
                <c:pt idx="0">
                  <c:v>Philips</c:v>
                </c:pt>
                <c:pt idx="1">
                  <c:v>Matsushita</c:v>
                </c:pt>
                <c:pt idx="2">
                  <c:v>NEC</c:v>
                </c:pt>
                <c:pt idx="3">
                  <c:v>TEAC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189</c:v>
                </c:pt>
                <c:pt idx="1">
                  <c:v>220</c:v>
                </c:pt>
                <c:pt idx="2">
                  <c:v>179</c:v>
                </c:pt>
                <c:pt idx="3">
                  <c:v>159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AE-4A70-B72B-894DBB2E310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DVD-RAM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Sheet1!$B$1:$E$1</c:f>
              <c:strCache>
                <c:ptCount val="4"/>
                <c:pt idx="0">
                  <c:v>Philips</c:v>
                </c:pt>
                <c:pt idx="1">
                  <c:v>Matsushita</c:v>
                </c:pt>
                <c:pt idx="2">
                  <c:v>NEC</c:v>
                </c:pt>
                <c:pt idx="3">
                  <c:v>TEAC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420</c:v>
                </c:pt>
                <c:pt idx="1">
                  <c:v>389</c:v>
                </c:pt>
                <c:pt idx="2">
                  <c:v>514</c:v>
                </c:pt>
                <c:pt idx="3">
                  <c:v>475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AE-4A70-B72B-894DBB2E31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80664688"/>
        <c:axId val="1"/>
        <c:axId val="0"/>
      </c:bar3DChart>
      <c:catAx>
        <c:axId val="18066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3175" cap="rnd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450000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pPr>
            <a:endParaRPr lang="de-DE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3175" cap="rnd" cmpd="sng" algn="ctr">
              <a:solidFill>
                <a:schemeClr val="tx1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3175" cap="rnd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pPr>
            <a:endParaRPr lang="de-DE"/>
          </a:p>
        </c:txPr>
        <c:crossAx val="18066468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rnd" cmpd="sng" algn="ctr">
      <a:noFill/>
      <a:prstDash val="solid"/>
    </a:ln>
    <a:effectLst/>
  </c:spPr>
  <c:txPr>
    <a:bodyPr/>
    <a:lstStyle/>
    <a:p>
      <a:pPr>
        <a:defRPr sz="1800" b="1" i="0" u="none" strike="noStrike" baseline="0">
          <a:solidFill>
            <a:schemeClr val="tx1"/>
          </a:solidFill>
          <a:latin typeface="Verdana"/>
          <a:ea typeface="Verdana"/>
          <a:cs typeface="Verdana"/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3D5B6D52-B0E0-4F04-ADFD-351F7706ABB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571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A67F6F05-B02E-403D-90F3-CC692419951B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Hier klicken, um Master-Textformat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497990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1A1E08-479A-4478-895B-53EF67795AF2}" type="slidenum">
              <a:rPr lang="de-DE"/>
              <a:pPr/>
              <a:t>1</a:t>
            </a:fld>
            <a:endParaRPr lang="de-DE"/>
          </a:p>
        </p:txBody>
      </p:sp>
      <p:sp>
        <p:nvSpPr>
          <p:cNvPr id="409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CH"/>
              <a:t>Publikum begrüssen</a:t>
            </a:r>
          </a:p>
          <a:p>
            <a:endParaRPr lang="de-CH"/>
          </a:p>
          <a:p>
            <a:r>
              <a:rPr lang="de-CH"/>
              <a:t>Danken für den Besuch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B0A30A-16AB-4857-BAA6-EAFC56F3AF53}" type="slidenum">
              <a:rPr lang="de-DE"/>
              <a:pPr/>
              <a:t>2</a:t>
            </a:fld>
            <a:endParaRPr lang="de-DE"/>
          </a:p>
        </p:txBody>
      </p:sp>
      <p:sp>
        <p:nvSpPr>
          <p:cNvPr id="419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/>
              <a:t>Wir sind die erste Firma mit diesem Produkt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63B40B-34EE-4880-B40C-5112BBF7A3CD}" type="slidenum">
              <a:rPr lang="de-DE"/>
              <a:pPr/>
              <a:t>3</a:t>
            </a:fld>
            <a:endParaRPr lang="de-DE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/>
              <a:t>Trends erkannt und Produkt auf den Markt gebracht</a:t>
            </a:r>
          </a:p>
          <a:p>
            <a:r>
              <a:rPr lang="de-DE"/>
              <a:t>	Zeitgerecht</a:t>
            </a:r>
          </a:p>
          <a:p>
            <a:r>
              <a:rPr lang="de-DE"/>
              <a:t>	1A Qualität</a:t>
            </a:r>
          </a:p>
          <a:p>
            <a:r>
              <a:rPr lang="de-DE"/>
              <a:t>	sensationeller Preis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801FDA-F3AE-4CE8-8FD3-5C6F4A178F5B}" type="slidenum">
              <a:rPr lang="de-DE"/>
              <a:pPr/>
              <a:t>4</a:t>
            </a:fld>
            <a:endParaRPr lang="de-DE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/>
              <a:t>Marktanalysen bestätigen Aktualität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F77D3F-1115-48AE-9B90-F7A3D247A929}" type="slidenum">
              <a:rPr lang="de-DE"/>
              <a:pPr/>
              <a:t>5</a:t>
            </a:fld>
            <a:endParaRPr lang="de-DE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/>
              <a:t>Preis pro gespeichertes MB ist viel günstiger geworden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B4BD1B-4114-4E19-9530-FE2597292416}" type="slidenum">
              <a:rPr lang="de-DE"/>
              <a:pPr/>
              <a:t>6</a:t>
            </a:fld>
            <a:endParaRPr lang="de-DE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/>
              <a:t>Keine neuen Verträge für Kunden</a:t>
            </a:r>
          </a:p>
          <a:p>
            <a:r>
              <a:rPr lang="de-DE"/>
              <a:t>Neukunden mit günstigen Konditionen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A8EF7C-5723-49DC-99A0-714A8571D40B}" type="slidenum">
              <a:rPr lang="de-DE"/>
              <a:pPr/>
              <a:t>7</a:t>
            </a:fld>
            <a:endParaRPr lang="de-DE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/>
              <a:t>Verbreitung auch bei PC herstellern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479474-3026-42C9-B887-75684B5C710F}" type="slidenum">
              <a:rPr lang="de-DE"/>
              <a:pPr/>
              <a:t>8</a:t>
            </a:fld>
            <a:endParaRPr lang="de-DE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/>
              <a:t>Verkauf über bewährtes Händlernetz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35F6C-FF23-4A85-B839-7F82C934CF50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0154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/>
          <a:lstStyle/>
          <a:p>
            <a:fld id="{14638ABE-C337-47A3-A65C-7A6E5D837570}" type="datetime1">
              <a:rPr lang="de-DE" smtClean="0"/>
              <a:pPr/>
              <a:t>17.04.2020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08EE0-C104-4535-8E86-1B0811ED91A0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6913097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/>
          <a:lstStyle/>
          <a:p>
            <a:fld id="{14638ABE-C337-47A3-A65C-7A6E5D837570}" type="datetime1">
              <a:rPr lang="de-DE" smtClean="0"/>
              <a:pPr/>
              <a:t>17.04.2020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08EE0-C104-4535-8E86-1B0811ED91A0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971026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08EE0-C104-4535-8E86-1B0811ED91A0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874423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/>
          <a:lstStyle/>
          <a:p>
            <a:fld id="{14638ABE-C337-47A3-A65C-7A6E5D837570}" type="datetime1">
              <a:rPr lang="de-DE" smtClean="0"/>
              <a:pPr/>
              <a:t>17.04.2020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08EE0-C104-4535-8E86-1B0811ED91A0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15723053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/>
          <a:lstStyle/>
          <a:p>
            <a:fld id="{14638ABE-C337-47A3-A65C-7A6E5D837570}" type="datetime1">
              <a:rPr lang="de-DE" smtClean="0"/>
              <a:pPr/>
              <a:t>17.04.2020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08EE0-C104-4535-8E86-1B0811ED91A0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530646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/>
          <a:lstStyle/>
          <a:p>
            <a:fld id="{14638ABE-C337-47A3-A65C-7A6E5D837570}" type="datetime1">
              <a:rPr lang="de-DE" smtClean="0"/>
              <a:pPr/>
              <a:t>17.04.2020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08EE0-C104-4535-8E86-1B0811ED91A0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6085059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/>
          <a:lstStyle/>
          <a:p>
            <a:fld id="{4CD15DBF-1E91-44F2-AB80-BC7638C83003}" type="datetime1">
              <a:rPr lang="de-DE" smtClean="0"/>
              <a:pPr/>
              <a:t>17.04.2020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E0FA4-44B0-44FD-B0EB-5AF24E760958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52196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/>
          <a:lstStyle/>
          <a:p>
            <a:fld id="{28BC9A9F-5239-47F9-9316-C4EFBAC9B550}" type="datetime1">
              <a:rPr lang="de-DE" smtClean="0"/>
              <a:pPr/>
              <a:t>17.04.2020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6653-C208-4E2B-BCDB-4949AE4B7607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225509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>
  <p:cSld name="Titel, ClipAr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ClipArt-Platzhalter 2"/>
          <p:cNvSpPr>
            <a:spLocks noGrp="1"/>
          </p:cNvSpPr>
          <p:nvPr>
            <p:ph type="clipArt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1D2E5C7-0470-40E1-879E-4E033EE68A69}" type="datetime1">
              <a:rPr lang="de-DE"/>
              <a:pPr/>
              <a:t>17.04.2020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© ComputerServices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81A1C789-D797-4F68-86A7-A86755FA9EE3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26005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>
  <p:cSld name="Titel, Text und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ClipArt-Platzhalter 3"/>
          <p:cNvSpPr>
            <a:spLocks noGrp="1"/>
          </p:cNvSpPr>
          <p:nvPr>
            <p:ph type="clipArt"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DC30CBF-0832-4E60-B2EE-6CFA7E489589}" type="datetime1">
              <a:rPr lang="de-DE"/>
              <a:pPr/>
              <a:t>17.04.2020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© ComputerServices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F3500764-D3B9-4FA6-B89A-F609582DFFC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47407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362A5-4BFB-4FFC-BA93-F4E856F5140E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2388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2741E90-1234-4298-BC10-699F4E3700A8}" type="datetime1">
              <a:rPr lang="de-DE"/>
              <a:pPr/>
              <a:t>17.04.2020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© ComputerServices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DB06AA89-35A7-4FC7-8DF4-DC28A48408F3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4440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© </a:t>
            </a:r>
            <a:r>
              <a:rPr lang="de-CH" dirty="0" err="1"/>
              <a:t>ComputerServices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2D52373-785E-4F96-B63C-8245002E4CF4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31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82BA-E6BE-47F8-8C49-3C629C8FFD10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7331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74A9-E4BB-4DF6-ABD8-8A4AEF2C017F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873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3A7A3-7E41-40A0-927A-F61D4805AF9C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7338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4A7B-963C-4F0C-97C5-52A8DC6BD2C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1646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CAC1B-3543-41FA-B389-0B1FBC4FF10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63707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/>
          <a:lstStyle/>
          <a:p>
            <a:fld id="{4A1957FF-571B-4DEA-A815-E22229FDFFD6}" type="datetime1">
              <a:rPr lang="de-DE" smtClean="0"/>
              <a:pPr/>
              <a:t>17.04.2020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de-CH"/>
              <a:t>© ComputerServices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166B-9791-4214-AF96-F2EFCDD41FEF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4364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CH" dirty="0"/>
              <a:t>© </a:t>
            </a:r>
            <a:r>
              <a:rPr lang="de-CH" dirty="0" err="1"/>
              <a:t>ComputerServices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CE08EE0-C104-4535-8E86-1B0811ED91A0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4825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  <p:sldLayoutId id="2147483723" r:id="rId2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ngs.ch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8800" dirty="0"/>
              <a:t>DVD-RAM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257092"/>
            <a:ext cx="4954250" cy="1500242"/>
          </a:xfrm>
        </p:spPr>
        <p:txBody>
          <a:bodyPr/>
          <a:lstStyle/>
          <a:p>
            <a:r>
              <a:rPr lang="de-DE" b="1" dirty="0"/>
              <a:t>Peter Muster</a:t>
            </a:r>
          </a:p>
        </p:txBody>
      </p:sp>
    </p:spTree>
  </p:cSld>
  <p:clrMapOvr>
    <a:masterClrMapping/>
  </p:clrMapOvr>
  <p:transition>
    <p:cover dir="r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358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Ziel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b="1" dirty="0"/>
              <a:t>Information Neuheiten</a:t>
            </a:r>
          </a:p>
          <a:p>
            <a:pPr lvl="1"/>
            <a:r>
              <a:rPr lang="de-DE" sz="2800" b="1" dirty="0"/>
              <a:t>Aktuell</a:t>
            </a:r>
          </a:p>
          <a:p>
            <a:pPr lvl="1"/>
            <a:r>
              <a:rPr lang="de-DE" sz="2800" b="1" dirty="0"/>
              <a:t>Neue Technik</a:t>
            </a:r>
          </a:p>
          <a:p>
            <a:pPr lvl="1"/>
            <a:r>
              <a:rPr lang="de-DE" sz="2800" b="1" dirty="0" err="1"/>
              <a:t>Grosse</a:t>
            </a:r>
            <a:r>
              <a:rPr lang="de-DE" sz="2800" b="1" dirty="0"/>
              <a:t> Speicherkapazität</a:t>
            </a:r>
          </a:p>
          <a:p>
            <a:pPr lvl="1"/>
            <a:r>
              <a:rPr lang="de-DE" sz="2800" b="1" dirty="0"/>
              <a:t>Günstig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9A16B-C2E1-4BC0-881E-F6CE714A33F4}" type="slidenum">
              <a:rPr lang="de-CH">
                <a:solidFill>
                  <a:schemeClr val="tx1"/>
                </a:solidFill>
              </a:rPr>
              <a:pPr/>
              <a:t>2</a:t>
            </a:fld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186" y="6309321"/>
            <a:ext cx="5811724" cy="550202"/>
          </a:xfrm>
        </p:spPr>
        <p:txBody>
          <a:bodyPr/>
          <a:lstStyle/>
          <a:p>
            <a:r>
              <a:rPr lang="de-CH" dirty="0">
                <a:solidFill>
                  <a:schemeClr val="tx1"/>
                </a:solidFill>
              </a:rPr>
              <a:t>© </a:t>
            </a:r>
            <a:r>
              <a:rPr lang="de-CH" dirty="0" err="1">
                <a:solidFill>
                  <a:schemeClr val="tx1"/>
                </a:solidFill>
              </a:rPr>
              <a:t>ComputerServices</a:t>
            </a:r>
            <a:endParaRPr lang="de-CH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r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1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3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2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Kundenbedürfnisse</a:t>
            </a:r>
          </a:p>
        </p:txBody>
      </p:sp>
      <p:sp>
        <p:nvSpPr>
          <p:cNvPr id="6174" name="Rectangle 30"/>
          <p:cNvSpPr>
            <a:spLocks noGrp="1" noChangeArrowheads="1"/>
          </p:cNvSpPr>
          <p:nvPr>
            <p:ph type="body" sz="half" idx="2"/>
          </p:nvPr>
        </p:nvSpPr>
        <p:spPr>
          <a:xfrm>
            <a:off x="4645025" y="1752600"/>
            <a:ext cx="3922713" cy="4267200"/>
          </a:xfrm>
        </p:spPr>
        <p:txBody>
          <a:bodyPr/>
          <a:lstStyle/>
          <a:p>
            <a:r>
              <a:rPr lang="de-DE" sz="2600" dirty="0"/>
              <a:t>Datensicherung</a:t>
            </a:r>
          </a:p>
          <a:p>
            <a:r>
              <a:rPr lang="de-DE" sz="2600" dirty="0"/>
              <a:t>DVD-Kopien</a:t>
            </a:r>
          </a:p>
          <a:p>
            <a:r>
              <a:rPr lang="de-DE" sz="2600" dirty="0" err="1"/>
              <a:t>Viedo</a:t>
            </a:r>
            <a:r>
              <a:rPr lang="de-DE" sz="2600" dirty="0"/>
              <a:t>/Audio</a:t>
            </a:r>
          </a:p>
          <a:p>
            <a:r>
              <a:rPr lang="de-DE" sz="2600" dirty="0"/>
              <a:t>Games</a:t>
            </a:r>
          </a:p>
        </p:txBody>
      </p:sp>
      <p:sp>
        <p:nvSpPr>
          <p:cNvPr id="13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91D0F-FCAB-48C1-A1F5-D7B6E3CB068A}" type="slidenum">
              <a:rPr lang="de-CH">
                <a:solidFill>
                  <a:schemeClr val="tx1"/>
                </a:solidFill>
              </a:rPr>
              <a:pPr/>
              <a:t>3</a:t>
            </a:fld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1187450" y="2889250"/>
            <a:ext cx="2663825" cy="1244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de-DE" b="1" dirty="0">
                <a:latin typeface="Arial" charset="0"/>
              </a:rPr>
              <a:t>Marktbedürfnis</a:t>
            </a:r>
          </a:p>
        </p:txBody>
      </p:sp>
      <p:sp>
        <p:nvSpPr>
          <p:cNvPr id="6161" name="Oval 17"/>
          <p:cNvSpPr>
            <a:spLocks noChangeArrowheads="1"/>
          </p:cNvSpPr>
          <p:nvPr/>
        </p:nvSpPr>
        <p:spPr bwMode="auto">
          <a:xfrm>
            <a:off x="467544" y="1912938"/>
            <a:ext cx="1128713" cy="765175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B0F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de-DE" b="1" dirty="0">
                <a:latin typeface="Arial" charset="0"/>
              </a:rPr>
              <a:t>Qualität</a:t>
            </a:r>
            <a:endParaRPr lang="de-DE" dirty="0">
              <a:latin typeface="Arial" charset="0"/>
            </a:endParaRPr>
          </a:p>
        </p:txBody>
      </p:sp>
      <p:cxnSp>
        <p:nvCxnSpPr>
          <p:cNvPr id="6162" name="AutoShape 18"/>
          <p:cNvCxnSpPr>
            <a:cxnSpLocks noChangeShapeType="1"/>
            <a:stCxn id="6159" idx="1"/>
            <a:endCxn id="6161" idx="5"/>
          </p:cNvCxnSpPr>
          <p:nvPr/>
        </p:nvCxnSpPr>
        <p:spPr bwMode="auto">
          <a:xfrm flipH="1" flipV="1">
            <a:off x="1430961" y="2566056"/>
            <a:ext cx="146597" cy="505461"/>
          </a:xfrm>
          <a:prstGeom prst="straightConnector1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4" name="Oval 20"/>
          <p:cNvSpPr>
            <a:spLocks noChangeArrowheads="1"/>
          </p:cNvSpPr>
          <p:nvPr/>
        </p:nvSpPr>
        <p:spPr bwMode="auto">
          <a:xfrm>
            <a:off x="3505200" y="1905000"/>
            <a:ext cx="1052513" cy="773113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de-DE" b="1" dirty="0">
                <a:latin typeface="Arial" charset="0"/>
              </a:rPr>
              <a:t>Preis</a:t>
            </a:r>
          </a:p>
        </p:txBody>
      </p:sp>
      <p:cxnSp>
        <p:nvCxnSpPr>
          <p:cNvPr id="6165" name="AutoShape 21"/>
          <p:cNvCxnSpPr>
            <a:cxnSpLocks noChangeShapeType="1"/>
            <a:stCxn id="6159" idx="7"/>
            <a:endCxn id="6164" idx="3"/>
          </p:cNvCxnSpPr>
          <p:nvPr/>
        </p:nvCxnSpPr>
        <p:spPr bwMode="auto">
          <a:xfrm flipV="1">
            <a:off x="3460750" y="2565400"/>
            <a:ext cx="198438" cy="506413"/>
          </a:xfrm>
          <a:prstGeom prst="straightConnector1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67" name="Oval 23"/>
          <p:cNvSpPr>
            <a:spLocks noChangeArrowheads="1"/>
          </p:cNvSpPr>
          <p:nvPr/>
        </p:nvSpPr>
        <p:spPr bwMode="auto">
          <a:xfrm>
            <a:off x="1905000" y="4800600"/>
            <a:ext cx="1219200" cy="822325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de-DE" b="1" dirty="0">
                <a:latin typeface="Arial" charset="0"/>
              </a:rPr>
              <a:t>Service</a:t>
            </a:r>
            <a:endParaRPr lang="de-DE" dirty="0">
              <a:latin typeface="Arial" charset="0"/>
            </a:endParaRPr>
          </a:p>
        </p:txBody>
      </p:sp>
      <p:cxnSp>
        <p:nvCxnSpPr>
          <p:cNvPr id="6168" name="AutoShape 24"/>
          <p:cNvCxnSpPr>
            <a:cxnSpLocks noChangeShapeType="1"/>
            <a:stCxn id="6167" idx="0"/>
            <a:endCxn id="6159" idx="4"/>
          </p:cNvCxnSpPr>
          <p:nvPr/>
        </p:nvCxnSpPr>
        <p:spPr bwMode="auto">
          <a:xfrm flipV="1">
            <a:off x="2514600" y="4133850"/>
            <a:ext cx="4763" cy="666750"/>
          </a:xfrm>
          <a:prstGeom prst="straightConnector1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186" y="6309321"/>
            <a:ext cx="5811724" cy="550202"/>
          </a:xfrm>
        </p:spPr>
        <p:txBody>
          <a:bodyPr/>
          <a:lstStyle/>
          <a:p>
            <a:r>
              <a:rPr lang="de-CH" dirty="0">
                <a:solidFill>
                  <a:schemeClr val="tx1"/>
                </a:solidFill>
              </a:rPr>
              <a:t>© </a:t>
            </a:r>
            <a:r>
              <a:rPr lang="de-CH" dirty="0" err="1">
                <a:solidFill>
                  <a:schemeClr val="tx1"/>
                </a:solidFill>
              </a:rPr>
              <a:t>ComputerServices</a:t>
            </a:r>
            <a:endParaRPr lang="de-CH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r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2" grpId="0"/>
      <p:bldP spid="617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2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Deckung der Bedürfnisse</a:t>
            </a:r>
          </a:p>
        </p:txBody>
      </p:sp>
      <p:sp>
        <p:nvSpPr>
          <p:cNvPr id="7193" name="Rectangle 25"/>
          <p:cNvSpPr>
            <a:spLocks noGrp="1" noChangeArrowheads="1"/>
          </p:cNvSpPr>
          <p:nvPr>
            <p:ph type="body" sz="half" idx="1"/>
          </p:nvPr>
        </p:nvSpPr>
        <p:spPr>
          <a:xfrm>
            <a:off x="565151" y="1287365"/>
            <a:ext cx="3922712" cy="4267200"/>
          </a:xfrm>
        </p:spPr>
        <p:txBody>
          <a:bodyPr/>
          <a:lstStyle/>
          <a:p>
            <a:r>
              <a:rPr lang="de-CH" sz="2600" b="1" dirty="0"/>
              <a:t>SCSI</a:t>
            </a:r>
          </a:p>
          <a:p>
            <a:r>
              <a:rPr lang="de-CH" sz="2600" b="1" dirty="0"/>
              <a:t>EIDE/ATAPI</a:t>
            </a:r>
          </a:p>
          <a:p>
            <a:r>
              <a:rPr lang="de-CH" sz="2600" b="1" dirty="0"/>
              <a:t>WIN alle Versionen</a:t>
            </a:r>
          </a:p>
          <a:p>
            <a:r>
              <a:rPr lang="de-CH" sz="2600" b="1" dirty="0"/>
              <a:t>LINUX</a:t>
            </a:r>
          </a:p>
        </p:txBody>
      </p:sp>
      <p:sp>
        <p:nvSpPr>
          <p:cNvPr id="21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02660-4D19-4F37-B087-BBC204B450ED}" type="slidenum">
              <a:rPr lang="de-CH">
                <a:solidFill>
                  <a:schemeClr val="tx1"/>
                </a:solidFill>
              </a:rPr>
              <a:pPr/>
              <a:t>4</a:t>
            </a:fld>
            <a:endParaRPr lang="de-CH" dirty="0">
              <a:solidFill>
                <a:schemeClr val="tx1"/>
              </a:solidFill>
            </a:endParaRPr>
          </a:p>
        </p:txBody>
      </p:sp>
      <p:grpSp>
        <p:nvGrpSpPr>
          <p:cNvPr id="7189" name="Group 21"/>
          <p:cNvGrpSpPr>
            <a:grpSpLocks/>
          </p:cNvGrpSpPr>
          <p:nvPr/>
        </p:nvGrpSpPr>
        <p:grpSpPr bwMode="auto">
          <a:xfrm>
            <a:off x="3274150" y="2377187"/>
            <a:ext cx="3108325" cy="2803526"/>
            <a:chOff x="2544" y="912"/>
            <a:chExt cx="1958" cy="1766"/>
          </a:xfrm>
        </p:grpSpPr>
        <p:sp>
          <p:nvSpPr>
            <p:cNvPr id="7179" name="PyramidChart 1;Item 4"/>
            <p:cNvSpPr>
              <a:spLocks noChangeAspect="1" noChangeArrowheads="1"/>
            </p:cNvSpPr>
            <p:nvPr/>
          </p:nvSpPr>
          <p:spPr bwMode="auto">
            <a:xfrm flipV="1">
              <a:off x="2544" y="2237"/>
              <a:ext cx="1958" cy="441"/>
            </a:xfrm>
            <a:custGeom>
              <a:avLst/>
              <a:gdLst>
                <a:gd name="G0" fmla="+- 2700 0 0"/>
                <a:gd name="G1" fmla="+- 21600 0 2700"/>
                <a:gd name="G2" fmla="*/ 2700 1 2"/>
                <a:gd name="G3" fmla="+- 21600 0 G2"/>
                <a:gd name="G4" fmla="+/ 2700 21600 2"/>
                <a:gd name="G5" fmla="+/ G1 0 2"/>
                <a:gd name="G6" fmla="*/ 21600 21600 2700"/>
                <a:gd name="G7" fmla="*/ G6 1 2"/>
                <a:gd name="G8" fmla="+- 21600 0 G7"/>
                <a:gd name="G9" fmla="*/ 21600 1 2"/>
                <a:gd name="G10" fmla="+- 2700 0 G9"/>
                <a:gd name="G11" fmla="?: G10 G8 0"/>
                <a:gd name="G12" fmla="?: G10 G7 21600"/>
                <a:gd name="T0" fmla="*/ 20250 w 21600"/>
                <a:gd name="T1" fmla="*/ 10800 h 21600"/>
                <a:gd name="T2" fmla="*/ 10800 w 21600"/>
                <a:gd name="T3" fmla="*/ 21600 h 21600"/>
                <a:gd name="T4" fmla="*/ 1350 w 21600"/>
                <a:gd name="T5" fmla="*/ 10800 h 21600"/>
                <a:gd name="T6" fmla="*/ 10800 w 21600"/>
                <a:gd name="T7" fmla="*/ 0 h 21600"/>
                <a:gd name="T8" fmla="*/ 3150 w 21600"/>
                <a:gd name="T9" fmla="*/ 3150 h 21600"/>
                <a:gd name="T10" fmla="*/ 18450 w 21600"/>
                <a:gd name="T11" fmla="*/ 184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00" y="21600"/>
                  </a:lnTo>
                  <a:lnTo>
                    <a:pt x="189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 anchorCtr="1"/>
            <a:lstStyle/>
            <a:p>
              <a:pPr eaLnBrk="0" hangingPunct="0"/>
              <a:r>
                <a:rPr lang="de-CH" sz="1600" b="1"/>
                <a:t>Verbreitung</a:t>
              </a:r>
            </a:p>
          </p:txBody>
        </p:sp>
        <p:sp>
          <p:nvSpPr>
            <p:cNvPr id="7180" name="PyramidChart 1;Item 3"/>
            <p:cNvSpPr>
              <a:spLocks noChangeAspect="1" noChangeArrowheads="1"/>
            </p:cNvSpPr>
            <p:nvPr/>
          </p:nvSpPr>
          <p:spPr bwMode="blackWhite">
            <a:xfrm flipV="1">
              <a:off x="2789" y="1795"/>
              <a:ext cx="1468" cy="442"/>
            </a:xfrm>
            <a:custGeom>
              <a:avLst/>
              <a:gdLst>
                <a:gd name="G0" fmla="+- 3600 0 0"/>
                <a:gd name="G1" fmla="+- 21600 0 3600"/>
                <a:gd name="G2" fmla="*/ 3600 1 2"/>
                <a:gd name="G3" fmla="+- 21600 0 G2"/>
                <a:gd name="G4" fmla="+/ 3600 21600 2"/>
                <a:gd name="G5" fmla="+/ G1 0 2"/>
                <a:gd name="G6" fmla="*/ 21600 21600 3600"/>
                <a:gd name="G7" fmla="*/ G6 1 2"/>
                <a:gd name="G8" fmla="+- 21600 0 G7"/>
                <a:gd name="G9" fmla="*/ 21600 1 2"/>
                <a:gd name="G10" fmla="+- 3600 0 G9"/>
                <a:gd name="G11" fmla="?: G10 G8 0"/>
                <a:gd name="G12" fmla="?: G10 G7 21600"/>
                <a:gd name="T0" fmla="*/ 19800 w 21600"/>
                <a:gd name="T1" fmla="*/ 10800 h 21600"/>
                <a:gd name="T2" fmla="*/ 10800 w 21600"/>
                <a:gd name="T3" fmla="*/ 21600 h 21600"/>
                <a:gd name="T4" fmla="*/ 1800 w 21600"/>
                <a:gd name="T5" fmla="*/ 10800 h 21600"/>
                <a:gd name="T6" fmla="*/ 10800 w 21600"/>
                <a:gd name="T7" fmla="*/ 0 h 21600"/>
                <a:gd name="T8" fmla="*/ 3600 w 21600"/>
                <a:gd name="T9" fmla="*/ 3600 h 21600"/>
                <a:gd name="T10" fmla="*/ 18000 w 21600"/>
                <a:gd name="T11" fmla="*/ 18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600" y="21600"/>
                  </a:lnTo>
                  <a:lnTo>
                    <a:pt x="180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 anchorCtr="1"/>
            <a:lstStyle/>
            <a:p>
              <a:pPr eaLnBrk="0" hangingPunct="0"/>
              <a:r>
                <a:rPr lang="de-CH" sz="1600" b="1" dirty="0"/>
                <a:t>Standard</a:t>
              </a:r>
            </a:p>
          </p:txBody>
        </p:sp>
        <p:sp>
          <p:nvSpPr>
            <p:cNvPr id="7181" name="PyramidChart 1;Item 2"/>
            <p:cNvSpPr>
              <a:spLocks noChangeAspect="1" noChangeArrowheads="1"/>
            </p:cNvSpPr>
            <p:nvPr/>
          </p:nvSpPr>
          <p:spPr bwMode="auto">
            <a:xfrm flipV="1">
              <a:off x="3033" y="1354"/>
              <a:ext cx="978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 anchorCtr="1"/>
            <a:lstStyle/>
            <a:p>
              <a:pPr eaLnBrk="0" hangingPunct="0"/>
              <a:r>
                <a:rPr lang="de-CH" sz="1600" b="1"/>
                <a:t>Speicher</a:t>
              </a:r>
            </a:p>
          </p:txBody>
        </p:sp>
        <p:sp>
          <p:nvSpPr>
            <p:cNvPr id="7182" name="PyramidChart 1;Item 1"/>
            <p:cNvSpPr>
              <a:spLocks noChangeAspect="1" noChangeArrowheads="1"/>
            </p:cNvSpPr>
            <p:nvPr/>
          </p:nvSpPr>
          <p:spPr bwMode="auto">
            <a:xfrm flipV="1">
              <a:off x="3278" y="912"/>
              <a:ext cx="490" cy="442"/>
            </a:xfrm>
            <a:custGeom>
              <a:avLst/>
              <a:gdLst>
                <a:gd name="G0" fmla="+- 10800 0 0"/>
                <a:gd name="G1" fmla="+- 21600 0 10800"/>
                <a:gd name="G2" fmla="*/ 10800 1 2"/>
                <a:gd name="G3" fmla="+- 21600 0 G2"/>
                <a:gd name="G4" fmla="+/ 10800 21600 2"/>
                <a:gd name="G5" fmla="+/ G1 0 2"/>
                <a:gd name="G6" fmla="*/ 21600 21600 10800"/>
                <a:gd name="G7" fmla="*/ G6 1 2"/>
                <a:gd name="G8" fmla="+- 21600 0 G7"/>
                <a:gd name="G9" fmla="*/ 21600 1 2"/>
                <a:gd name="G10" fmla="+- 10800 0 G9"/>
                <a:gd name="G11" fmla="?: G10 G8 0"/>
                <a:gd name="G12" fmla="?: G10 G7 21600"/>
                <a:gd name="T0" fmla="*/ 16200 w 21600"/>
                <a:gd name="T1" fmla="*/ 10800 h 21600"/>
                <a:gd name="T2" fmla="*/ 10800 w 21600"/>
                <a:gd name="T3" fmla="*/ 21600 h 21600"/>
                <a:gd name="T4" fmla="*/ 5400 w 21600"/>
                <a:gd name="T5" fmla="*/ 10800 h 21600"/>
                <a:gd name="T6" fmla="*/ 10800 w 21600"/>
                <a:gd name="T7" fmla="*/ 0 h 21600"/>
                <a:gd name="T8" fmla="*/ 7200 w 21600"/>
                <a:gd name="T9" fmla="*/ 7200 h 21600"/>
                <a:gd name="T10" fmla="*/ 14400 w 21600"/>
                <a:gd name="T11" fmla="*/ 144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 anchorCtr="1"/>
            <a:lstStyle/>
            <a:p>
              <a:pPr eaLnBrk="0" hangingPunct="0"/>
              <a:br>
                <a:rPr lang="de-CH" sz="1400" b="1" dirty="0"/>
              </a:br>
              <a:r>
                <a:rPr lang="de-CH" sz="1400" b="1" dirty="0"/>
                <a:t>Preis</a:t>
              </a:r>
              <a:endParaRPr lang="de-CH" sz="1400" b="1" dirty="0">
                <a:latin typeface="Arial" charset="0"/>
              </a:endParaRPr>
            </a:p>
          </p:txBody>
        </p:sp>
      </p:grpSp>
      <p:grpSp>
        <p:nvGrpSpPr>
          <p:cNvPr id="7190" name="Group 22"/>
          <p:cNvGrpSpPr>
            <a:grpSpLocks/>
          </p:cNvGrpSpPr>
          <p:nvPr/>
        </p:nvGrpSpPr>
        <p:grpSpPr bwMode="auto">
          <a:xfrm>
            <a:off x="6165986" y="947379"/>
            <a:ext cx="2330450" cy="2103438"/>
            <a:chOff x="4100" y="480"/>
            <a:chExt cx="1468" cy="1325"/>
          </a:xfrm>
        </p:grpSpPr>
        <p:sp>
          <p:nvSpPr>
            <p:cNvPr id="7184" name="PyramidChart 1;Item 3"/>
            <p:cNvSpPr>
              <a:spLocks noChangeAspect="1" noChangeArrowheads="1"/>
            </p:cNvSpPr>
            <p:nvPr/>
          </p:nvSpPr>
          <p:spPr bwMode="blackWhite">
            <a:xfrm flipV="1">
              <a:off x="4100" y="1363"/>
              <a:ext cx="1468" cy="442"/>
            </a:xfrm>
            <a:custGeom>
              <a:avLst/>
              <a:gdLst>
                <a:gd name="G0" fmla="+- 3600 0 0"/>
                <a:gd name="G1" fmla="+- 21600 0 3600"/>
                <a:gd name="G2" fmla="*/ 3600 1 2"/>
                <a:gd name="G3" fmla="+- 21600 0 G2"/>
                <a:gd name="G4" fmla="+/ 3600 21600 2"/>
                <a:gd name="G5" fmla="+/ G1 0 2"/>
                <a:gd name="G6" fmla="*/ 21600 21600 3600"/>
                <a:gd name="G7" fmla="*/ G6 1 2"/>
                <a:gd name="G8" fmla="+- 21600 0 G7"/>
                <a:gd name="G9" fmla="*/ 21600 1 2"/>
                <a:gd name="G10" fmla="+- 3600 0 G9"/>
                <a:gd name="G11" fmla="?: G10 G8 0"/>
                <a:gd name="G12" fmla="?: G10 G7 21600"/>
                <a:gd name="T0" fmla="*/ 19800 w 21600"/>
                <a:gd name="T1" fmla="*/ 10800 h 21600"/>
                <a:gd name="T2" fmla="*/ 10800 w 21600"/>
                <a:gd name="T3" fmla="*/ 21600 h 21600"/>
                <a:gd name="T4" fmla="*/ 1800 w 21600"/>
                <a:gd name="T5" fmla="*/ 10800 h 21600"/>
                <a:gd name="T6" fmla="*/ 10800 w 21600"/>
                <a:gd name="T7" fmla="*/ 0 h 21600"/>
                <a:gd name="T8" fmla="*/ 3600 w 21600"/>
                <a:gd name="T9" fmla="*/ 3600 h 21600"/>
                <a:gd name="T10" fmla="*/ 18000 w 21600"/>
                <a:gd name="T11" fmla="*/ 18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600" y="21600"/>
                  </a:lnTo>
                  <a:lnTo>
                    <a:pt x="180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 anchorCtr="1"/>
            <a:lstStyle/>
            <a:p>
              <a:pPr eaLnBrk="0" hangingPunct="0"/>
              <a:r>
                <a:rPr lang="de-CH" sz="1600" b="1" dirty="0"/>
                <a:t>Standard</a:t>
              </a:r>
            </a:p>
          </p:txBody>
        </p:sp>
        <p:sp>
          <p:nvSpPr>
            <p:cNvPr id="7185" name="PyramidChart 1;Item 2"/>
            <p:cNvSpPr>
              <a:spLocks noChangeAspect="1" noChangeArrowheads="1"/>
            </p:cNvSpPr>
            <p:nvPr/>
          </p:nvSpPr>
          <p:spPr bwMode="auto">
            <a:xfrm flipV="1">
              <a:off x="4344" y="922"/>
              <a:ext cx="978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 anchorCtr="1"/>
            <a:lstStyle/>
            <a:p>
              <a:pPr eaLnBrk="0" hangingPunct="0"/>
              <a:r>
                <a:rPr lang="de-CH" sz="1600" b="1" dirty="0"/>
                <a:t>Speicher</a:t>
              </a:r>
            </a:p>
          </p:txBody>
        </p:sp>
        <p:sp>
          <p:nvSpPr>
            <p:cNvPr id="7186" name="PyramidChart 1;Item 1"/>
            <p:cNvSpPr>
              <a:spLocks noChangeAspect="1" noChangeArrowheads="1"/>
            </p:cNvSpPr>
            <p:nvPr/>
          </p:nvSpPr>
          <p:spPr bwMode="auto">
            <a:xfrm flipV="1">
              <a:off x="4589" y="480"/>
              <a:ext cx="490" cy="442"/>
            </a:xfrm>
            <a:custGeom>
              <a:avLst/>
              <a:gdLst>
                <a:gd name="G0" fmla="+- 10800 0 0"/>
                <a:gd name="G1" fmla="+- 21600 0 10800"/>
                <a:gd name="G2" fmla="*/ 10800 1 2"/>
                <a:gd name="G3" fmla="+- 21600 0 G2"/>
                <a:gd name="G4" fmla="+/ 10800 21600 2"/>
                <a:gd name="G5" fmla="+/ G1 0 2"/>
                <a:gd name="G6" fmla="*/ 21600 21600 10800"/>
                <a:gd name="G7" fmla="*/ G6 1 2"/>
                <a:gd name="G8" fmla="+- 21600 0 G7"/>
                <a:gd name="G9" fmla="*/ 21600 1 2"/>
                <a:gd name="G10" fmla="+- 10800 0 G9"/>
                <a:gd name="G11" fmla="?: G10 G8 0"/>
                <a:gd name="G12" fmla="?: G10 G7 21600"/>
                <a:gd name="T0" fmla="*/ 16200 w 21600"/>
                <a:gd name="T1" fmla="*/ 10800 h 21600"/>
                <a:gd name="T2" fmla="*/ 10800 w 21600"/>
                <a:gd name="T3" fmla="*/ 21600 h 21600"/>
                <a:gd name="T4" fmla="*/ 5400 w 21600"/>
                <a:gd name="T5" fmla="*/ 10800 h 21600"/>
                <a:gd name="T6" fmla="*/ 10800 w 21600"/>
                <a:gd name="T7" fmla="*/ 0 h 21600"/>
                <a:gd name="T8" fmla="*/ 7200 w 21600"/>
                <a:gd name="T9" fmla="*/ 7200 h 21600"/>
                <a:gd name="T10" fmla="*/ 14400 w 21600"/>
                <a:gd name="T11" fmla="*/ 144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 anchorCtr="1"/>
            <a:lstStyle/>
            <a:p>
              <a:pPr eaLnBrk="0" hangingPunct="0"/>
              <a:br>
                <a:rPr lang="de-CH" sz="1400" b="1" dirty="0"/>
              </a:br>
              <a:r>
                <a:rPr lang="de-CH" sz="1400" b="1" dirty="0"/>
                <a:t>Preis</a:t>
              </a:r>
            </a:p>
          </p:txBody>
        </p:sp>
      </p:grpSp>
      <p:grpSp>
        <p:nvGrpSpPr>
          <p:cNvPr id="7191" name="Group 23"/>
          <p:cNvGrpSpPr>
            <a:grpSpLocks/>
          </p:cNvGrpSpPr>
          <p:nvPr/>
        </p:nvGrpSpPr>
        <p:grpSpPr bwMode="auto">
          <a:xfrm>
            <a:off x="4790265" y="2585043"/>
            <a:ext cx="3886200" cy="3505200"/>
            <a:chOff x="3600" y="2160"/>
            <a:chExt cx="2448" cy="2208"/>
          </a:xfrm>
        </p:grpSpPr>
        <p:sp>
          <p:nvSpPr>
            <p:cNvPr id="7173" name="PyramidChart 1;Item 5"/>
            <p:cNvSpPr>
              <a:spLocks noChangeAspect="1" noChangeArrowheads="1"/>
            </p:cNvSpPr>
            <p:nvPr/>
          </p:nvSpPr>
          <p:spPr bwMode="auto">
            <a:xfrm flipV="1">
              <a:off x="3600" y="3926"/>
              <a:ext cx="2448" cy="442"/>
            </a:xfrm>
            <a:custGeom>
              <a:avLst/>
              <a:gdLst>
                <a:gd name="G0" fmla="+- 2160 0 0"/>
                <a:gd name="G1" fmla="+- 21600 0 2160"/>
                <a:gd name="G2" fmla="*/ 2160 1 2"/>
                <a:gd name="G3" fmla="+- 21600 0 G2"/>
                <a:gd name="G4" fmla="+/ 2160 21600 2"/>
                <a:gd name="G5" fmla="+/ G1 0 2"/>
                <a:gd name="G6" fmla="*/ 21600 21600 2160"/>
                <a:gd name="G7" fmla="*/ G6 1 2"/>
                <a:gd name="G8" fmla="+- 21600 0 G7"/>
                <a:gd name="G9" fmla="*/ 21600 1 2"/>
                <a:gd name="G10" fmla="+- 2160 0 G9"/>
                <a:gd name="G11" fmla="?: G10 G8 0"/>
                <a:gd name="G12" fmla="?: G10 G7 21600"/>
                <a:gd name="T0" fmla="*/ 20520 w 21600"/>
                <a:gd name="T1" fmla="*/ 10800 h 21600"/>
                <a:gd name="T2" fmla="*/ 10800 w 21600"/>
                <a:gd name="T3" fmla="*/ 21600 h 21600"/>
                <a:gd name="T4" fmla="*/ 1080 w 21600"/>
                <a:gd name="T5" fmla="*/ 10800 h 21600"/>
                <a:gd name="T6" fmla="*/ 10800 w 21600"/>
                <a:gd name="T7" fmla="*/ 0 h 21600"/>
                <a:gd name="T8" fmla="*/ 2880 w 21600"/>
                <a:gd name="T9" fmla="*/ 2880 h 21600"/>
                <a:gd name="T10" fmla="*/ 18720 w 21600"/>
                <a:gd name="T11" fmla="*/ 1872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60" y="21600"/>
                  </a:lnTo>
                  <a:lnTo>
                    <a:pt x="1944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 anchorCtr="1"/>
            <a:lstStyle/>
            <a:p>
              <a:pPr eaLnBrk="0" hangingPunct="0"/>
              <a:r>
                <a:rPr lang="de-CH" sz="1600" b="1">
                  <a:latin typeface="Arial" charset="0"/>
                </a:rPr>
                <a:t>Akzeptanz</a:t>
              </a:r>
            </a:p>
          </p:txBody>
        </p:sp>
        <p:sp>
          <p:nvSpPr>
            <p:cNvPr id="7174" name="PyramidChart 1;Item 4"/>
            <p:cNvSpPr>
              <a:spLocks noChangeAspect="1" noChangeArrowheads="1"/>
            </p:cNvSpPr>
            <p:nvPr/>
          </p:nvSpPr>
          <p:spPr bwMode="auto">
            <a:xfrm flipV="1">
              <a:off x="3845" y="3485"/>
              <a:ext cx="1958" cy="441"/>
            </a:xfrm>
            <a:custGeom>
              <a:avLst/>
              <a:gdLst>
                <a:gd name="G0" fmla="+- 2700 0 0"/>
                <a:gd name="G1" fmla="+- 21600 0 2700"/>
                <a:gd name="G2" fmla="*/ 2700 1 2"/>
                <a:gd name="G3" fmla="+- 21600 0 G2"/>
                <a:gd name="G4" fmla="+/ 2700 21600 2"/>
                <a:gd name="G5" fmla="+/ G1 0 2"/>
                <a:gd name="G6" fmla="*/ 21600 21600 2700"/>
                <a:gd name="G7" fmla="*/ G6 1 2"/>
                <a:gd name="G8" fmla="+- 21600 0 G7"/>
                <a:gd name="G9" fmla="*/ 21600 1 2"/>
                <a:gd name="G10" fmla="+- 2700 0 G9"/>
                <a:gd name="G11" fmla="?: G10 G8 0"/>
                <a:gd name="G12" fmla="?: G10 G7 21600"/>
                <a:gd name="T0" fmla="*/ 20250 w 21600"/>
                <a:gd name="T1" fmla="*/ 10800 h 21600"/>
                <a:gd name="T2" fmla="*/ 10800 w 21600"/>
                <a:gd name="T3" fmla="*/ 21600 h 21600"/>
                <a:gd name="T4" fmla="*/ 1350 w 21600"/>
                <a:gd name="T5" fmla="*/ 10800 h 21600"/>
                <a:gd name="T6" fmla="*/ 10800 w 21600"/>
                <a:gd name="T7" fmla="*/ 0 h 21600"/>
                <a:gd name="T8" fmla="*/ 3150 w 21600"/>
                <a:gd name="T9" fmla="*/ 3150 h 21600"/>
                <a:gd name="T10" fmla="*/ 18450 w 21600"/>
                <a:gd name="T11" fmla="*/ 184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00" y="21600"/>
                  </a:lnTo>
                  <a:lnTo>
                    <a:pt x="189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 anchorCtr="1"/>
            <a:lstStyle/>
            <a:p>
              <a:pPr eaLnBrk="0" hangingPunct="0"/>
              <a:r>
                <a:rPr lang="de-CH" sz="1600" b="1" dirty="0"/>
                <a:t>Verbreitung</a:t>
              </a:r>
            </a:p>
          </p:txBody>
        </p:sp>
        <p:sp>
          <p:nvSpPr>
            <p:cNvPr id="7175" name="PyramidChart 1;Item 3"/>
            <p:cNvSpPr>
              <a:spLocks noChangeAspect="1" noChangeArrowheads="1"/>
            </p:cNvSpPr>
            <p:nvPr/>
          </p:nvSpPr>
          <p:spPr bwMode="blackWhite">
            <a:xfrm flipV="1">
              <a:off x="4090" y="3043"/>
              <a:ext cx="1468" cy="442"/>
            </a:xfrm>
            <a:custGeom>
              <a:avLst/>
              <a:gdLst>
                <a:gd name="G0" fmla="+- 3600 0 0"/>
                <a:gd name="G1" fmla="+- 21600 0 3600"/>
                <a:gd name="G2" fmla="*/ 3600 1 2"/>
                <a:gd name="G3" fmla="+- 21600 0 G2"/>
                <a:gd name="G4" fmla="+/ 3600 21600 2"/>
                <a:gd name="G5" fmla="+/ G1 0 2"/>
                <a:gd name="G6" fmla="*/ 21600 21600 3600"/>
                <a:gd name="G7" fmla="*/ G6 1 2"/>
                <a:gd name="G8" fmla="+- 21600 0 G7"/>
                <a:gd name="G9" fmla="*/ 21600 1 2"/>
                <a:gd name="G10" fmla="+- 3600 0 G9"/>
                <a:gd name="G11" fmla="?: G10 G8 0"/>
                <a:gd name="G12" fmla="?: G10 G7 21600"/>
                <a:gd name="T0" fmla="*/ 19800 w 21600"/>
                <a:gd name="T1" fmla="*/ 10800 h 21600"/>
                <a:gd name="T2" fmla="*/ 10800 w 21600"/>
                <a:gd name="T3" fmla="*/ 21600 h 21600"/>
                <a:gd name="T4" fmla="*/ 1800 w 21600"/>
                <a:gd name="T5" fmla="*/ 10800 h 21600"/>
                <a:gd name="T6" fmla="*/ 10800 w 21600"/>
                <a:gd name="T7" fmla="*/ 0 h 21600"/>
                <a:gd name="T8" fmla="*/ 3600 w 21600"/>
                <a:gd name="T9" fmla="*/ 3600 h 21600"/>
                <a:gd name="T10" fmla="*/ 18000 w 21600"/>
                <a:gd name="T11" fmla="*/ 18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600" y="21600"/>
                  </a:lnTo>
                  <a:lnTo>
                    <a:pt x="180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 anchorCtr="1"/>
            <a:lstStyle/>
            <a:p>
              <a:pPr eaLnBrk="0" hangingPunct="0"/>
              <a:r>
                <a:rPr lang="de-CH" sz="1600" b="1"/>
                <a:t>Standard</a:t>
              </a:r>
            </a:p>
          </p:txBody>
        </p:sp>
        <p:sp>
          <p:nvSpPr>
            <p:cNvPr id="7176" name="PyramidChart 1;Item 2"/>
            <p:cNvSpPr>
              <a:spLocks noChangeAspect="1" noChangeArrowheads="1"/>
            </p:cNvSpPr>
            <p:nvPr/>
          </p:nvSpPr>
          <p:spPr bwMode="auto">
            <a:xfrm flipV="1">
              <a:off x="4334" y="2602"/>
              <a:ext cx="978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 anchorCtr="1"/>
            <a:lstStyle/>
            <a:p>
              <a:pPr eaLnBrk="0" hangingPunct="0"/>
              <a:r>
                <a:rPr lang="de-CH" sz="1600" b="1" dirty="0"/>
                <a:t>Speicher</a:t>
              </a:r>
            </a:p>
          </p:txBody>
        </p:sp>
        <p:sp>
          <p:nvSpPr>
            <p:cNvPr id="7177" name="PyramidChart 1;Item 1"/>
            <p:cNvSpPr>
              <a:spLocks noChangeAspect="1" noChangeArrowheads="1"/>
            </p:cNvSpPr>
            <p:nvPr/>
          </p:nvSpPr>
          <p:spPr bwMode="auto">
            <a:xfrm flipV="1">
              <a:off x="4579" y="2160"/>
              <a:ext cx="490" cy="442"/>
            </a:xfrm>
            <a:custGeom>
              <a:avLst/>
              <a:gdLst>
                <a:gd name="G0" fmla="+- 10800 0 0"/>
                <a:gd name="G1" fmla="+- 21600 0 10800"/>
                <a:gd name="G2" fmla="*/ 10800 1 2"/>
                <a:gd name="G3" fmla="+- 21600 0 G2"/>
                <a:gd name="G4" fmla="+/ 10800 21600 2"/>
                <a:gd name="G5" fmla="+/ G1 0 2"/>
                <a:gd name="G6" fmla="*/ 21600 21600 10800"/>
                <a:gd name="G7" fmla="*/ G6 1 2"/>
                <a:gd name="G8" fmla="+- 21600 0 G7"/>
                <a:gd name="G9" fmla="*/ 21600 1 2"/>
                <a:gd name="G10" fmla="+- 10800 0 G9"/>
                <a:gd name="G11" fmla="?: G10 G8 0"/>
                <a:gd name="G12" fmla="?: G10 G7 21600"/>
                <a:gd name="T0" fmla="*/ 16200 w 21600"/>
                <a:gd name="T1" fmla="*/ 10800 h 21600"/>
                <a:gd name="T2" fmla="*/ 10800 w 21600"/>
                <a:gd name="T3" fmla="*/ 21600 h 21600"/>
                <a:gd name="T4" fmla="*/ 5400 w 21600"/>
                <a:gd name="T5" fmla="*/ 10800 h 21600"/>
                <a:gd name="T6" fmla="*/ 10800 w 21600"/>
                <a:gd name="T7" fmla="*/ 0 h 21600"/>
                <a:gd name="T8" fmla="*/ 7200 w 21600"/>
                <a:gd name="T9" fmla="*/ 7200 h 21600"/>
                <a:gd name="T10" fmla="*/ 14400 w 21600"/>
                <a:gd name="T11" fmla="*/ 144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 anchorCtr="1"/>
            <a:lstStyle/>
            <a:p>
              <a:pPr eaLnBrk="0" hangingPunct="0"/>
              <a:br>
                <a:rPr lang="de-CH" sz="1600" b="1" dirty="0"/>
              </a:br>
              <a:r>
                <a:rPr lang="de-CH" sz="1400" b="1" dirty="0"/>
                <a:t>Preis</a:t>
              </a:r>
              <a:endParaRPr lang="de-CH" sz="1400" b="1" dirty="0">
                <a:latin typeface="Arial" charset="0"/>
              </a:endParaRPr>
            </a:p>
          </p:txBody>
        </p:sp>
      </p:grpSp>
      <p:sp>
        <p:nvSpPr>
          <p:cNvPr id="2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186" y="6309321"/>
            <a:ext cx="5811724" cy="550202"/>
          </a:xfrm>
        </p:spPr>
        <p:txBody>
          <a:bodyPr/>
          <a:lstStyle/>
          <a:p>
            <a:r>
              <a:rPr lang="de-CH" dirty="0">
                <a:solidFill>
                  <a:schemeClr val="tx1"/>
                </a:solidFill>
              </a:rPr>
              <a:t>© </a:t>
            </a:r>
            <a:r>
              <a:rPr lang="de-CH" dirty="0" err="1">
                <a:solidFill>
                  <a:schemeClr val="tx1"/>
                </a:solidFill>
              </a:rPr>
              <a:t>ComputerServices</a:t>
            </a:r>
            <a:endParaRPr lang="de-CH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r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/>
      <p:bldP spid="719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0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Kostenanalyse</a:t>
            </a:r>
          </a:p>
        </p:txBody>
      </p:sp>
      <p:sp>
        <p:nvSpPr>
          <p:cNvPr id="8211" name="Rectangle 19"/>
          <p:cNvSpPr>
            <a:spLocks noGrp="1" noChangeArrowheads="1"/>
          </p:cNvSpPr>
          <p:nvPr>
            <p:ph type="body" sz="half" idx="1"/>
          </p:nvPr>
        </p:nvSpPr>
        <p:spPr>
          <a:xfrm>
            <a:off x="566738" y="1752600"/>
            <a:ext cx="3922712" cy="4267200"/>
          </a:xfrm>
        </p:spPr>
        <p:txBody>
          <a:bodyPr/>
          <a:lstStyle/>
          <a:p>
            <a:r>
              <a:rPr lang="de-DE" sz="2600" b="1" dirty="0"/>
              <a:t>Vergleich</a:t>
            </a:r>
          </a:p>
          <a:p>
            <a:pPr lvl="1"/>
            <a:r>
              <a:rPr lang="de-DE" sz="2200" b="1" dirty="0"/>
              <a:t>CD-RW</a:t>
            </a:r>
          </a:p>
          <a:p>
            <a:pPr lvl="1"/>
            <a:r>
              <a:rPr lang="de-DE" sz="2200" b="1" dirty="0"/>
              <a:t>DVD-RAM</a:t>
            </a:r>
          </a:p>
          <a:p>
            <a:r>
              <a:rPr lang="de-DE" sz="2600" b="1" dirty="0"/>
              <a:t>Philips</a:t>
            </a:r>
          </a:p>
          <a:p>
            <a:r>
              <a:rPr lang="de-DE" sz="2600" b="1" dirty="0"/>
              <a:t>Matsushita</a:t>
            </a:r>
          </a:p>
          <a:p>
            <a:r>
              <a:rPr lang="de-DE" sz="2600" b="1" dirty="0"/>
              <a:t>NEC</a:t>
            </a:r>
          </a:p>
          <a:p>
            <a:r>
              <a:rPr lang="de-DE" sz="2600" b="1" dirty="0"/>
              <a:t>TEAC</a:t>
            </a:r>
          </a:p>
        </p:txBody>
      </p:sp>
      <p:graphicFrame>
        <p:nvGraphicFramePr>
          <p:cNvPr id="2" name="Object 20"/>
          <p:cNvGraphicFramePr>
            <a:graphicFrameLocks noGrp="1" noChangeAspect="1"/>
          </p:cNvGraphicFramePr>
          <p:nvPr>
            <p:ph type="chart" sz="half" idx="2"/>
            <p:extLst>
              <p:ext uri="{D42A27DB-BD31-4B8C-83A1-F6EECF244321}">
                <p14:modId xmlns:p14="http://schemas.microsoft.com/office/powerpoint/2010/main" val="3165753060"/>
              </p:ext>
            </p:extLst>
          </p:nvPr>
        </p:nvGraphicFramePr>
        <p:xfrm>
          <a:off x="4694238" y="1803400"/>
          <a:ext cx="382270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6E0A-5177-4B9D-8398-0791FE725415}" type="slidenum">
              <a:rPr lang="de-CH">
                <a:solidFill>
                  <a:schemeClr val="tx1"/>
                </a:solidFill>
              </a:rPr>
              <a:pPr/>
              <a:t>5</a:t>
            </a:fld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de-DE" sz="2400">
              <a:latin typeface="Times New Roman" pitchFamily="18" charset="0"/>
            </a:endParaRPr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186" y="6309321"/>
            <a:ext cx="5811724" cy="550202"/>
          </a:xfrm>
        </p:spPr>
        <p:txBody>
          <a:bodyPr/>
          <a:lstStyle/>
          <a:p>
            <a:r>
              <a:rPr lang="de-CH" dirty="0">
                <a:solidFill>
                  <a:schemeClr val="tx1"/>
                </a:solidFill>
              </a:rPr>
              <a:t>© </a:t>
            </a:r>
            <a:r>
              <a:rPr lang="de-CH" dirty="0" err="1">
                <a:solidFill>
                  <a:schemeClr val="tx1"/>
                </a:solidFill>
              </a:rPr>
              <a:t>ComputerServices</a:t>
            </a:r>
            <a:endParaRPr lang="de-CH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r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0" grpId="0"/>
      <p:bldP spid="82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4" name="Rectangle 7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Unsere Stärken</a:t>
            </a:r>
          </a:p>
        </p:txBody>
      </p:sp>
      <p:sp>
        <p:nvSpPr>
          <p:cNvPr id="32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D0842-5A9E-401B-85D0-0E9B3E5417F6}" type="slidenum">
              <a:rPr lang="de-CH">
                <a:solidFill>
                  <a:schemeClr val="tx1"/>
                </a:solidFill>
              </a:rPr>
              <a:pPr/>
              <a:t>6</a:t>
            </a:fld>
            <a:endParaRPr lang="de-CH" dirty="0">
              <a:solidFill>
                <a:schemeClr val="tx1"/>
              </a:solidFill>
            </a:endParaRPr>
          </a:p>
        </p:txBody>
      </p:sp>
      <p:grpSp>
        <p:nvGrpSpPr>
          <p:cNvPr id="9290" name="Group 74"/>
          <p:cNvGrpSpPr>
            <a:grpSpLocks/>
          </p:cNvGrpSpPr>
          <p:nvPr/>
        </p:nvGrpSpPr>
        <p:grpSpPr bwMode="auto">
          <a:xfrm>
            <a:off x="3429000" y="1556569"/>
            <a:ext cx="2336800" cy="2351087"/>
            <a:chOff x="2064" y="2151"/>
            <a:chExt cx="1472" cy="1481"/>
          </a:xfrm>
        </p:grpSpPr>
        <p:sp>
          <p:nvSpPr>
            <p:cNvPr id="9256" name="AutoShape 40"/>
            <p:cNvSpPr>
              <a:spLocks noChangeArrowheads="1"/>
            </p:cNvSpPr>
            <p:nvPr/>
          </p:nvSpPr>
          <p:spPr bwMode="auto">
            <a:xfrm flipH="1">
              <a:off x="2064" y="2160"/>
              <a:ext cx="1472" cy="1472"/>
            </a:xfrm>
            <a:custGeom>
              <a:avLst/>
              <a:gdLst>
                <a:gd name="G0" fmla="+- -5898240 0 0"/>
                <a:gd name="G1" fmla="+- -9437184 0 0"/>
                <a:gd name="G2" fmla="+- -5898240 0 -9437184"/>
                <a:gd name="G3" fmla="+- 10800 0 0"/>
                <a:gd name="G4" fmla="+- 0 0 -589824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-9437184"/>
                <a:gd name="G10" fmla="+- 8100 0 2700"/>
                <a:gd name="G11" fmla="cos G10 -5898240"/>
                <a:gd name="G12" fmla="sin G10 -5898240"/>
                <a:gd name="G13" fmla="cos 13500 -5898240"/>
                <a:gd name="G14" fmla="sin 13500 -5898240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-5898240"/>
                <a:gd name="G22" fmla="sin G20 -5898240"/>
                <a:gd name="G23" fmla="+- G21 10800 0"/>
                <a:gd name="G24" fmla="+- G12 G23 G22"/>
                <a:gd name="G25" fmla="+- G22 G23 G11"/>
                <a:gd name="G26" fmla="cos 10800 -5898240"/>
                <a:gd name="G27" fmla="sin 10800 -5898240"/>
                <a:gd name="G28" fmla="cos 8100 -5898240"/>
                <a:gd name="G29" fmla="sin 8100 -589824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9437184"/>
                <a:gd name="G36" fmla="sin G34 -9437184"/>
                <a:gd name="G37" fmla="+/ -9437184 -589824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5896 w 21600"/>
                <a:gd name="T5" fmla="*/ 1177 h 21600"/>
                <a:gd name="T6" fmla="*/ 3154 w 21600"/>
                <a:gd name="T7" fmla="*/ 5245 h 21600"/>
                <a:gd name="T8" fmla="*/ 7122 w 21600"/>
                <a:gd name="T9" fmla="*/ 3582 h 21600"/>
                <a:gd name="T10" fmla="*/ 10799 w 21600"/>
                <a:gd name="T11" fmla="*/ -2700 h 21600"/>
                <a:gd name="T12" fmla="*/ 14849 w 21600"/>
                <a:gd name="T13" fmla="*/ 1350 h 21600"/>
                <a:gd name="T14" fmla="*/ 10799 w 21600"/>
                <a:gd name="T15" fmla="*/ 54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0799" y="2700"/>
                  </a:moveTo>
                  <a:cubicBezTo>
                    <a:pt x="8207" y="2700"/>
                    <a:pt x="5771" y="3941"/>
                    <a:pt x="4246" y="6038"/>
                  </a:cubicBezTo>
                  <a:lnTo>
                    <a:pt x="2062" y="4451"/>
                  </a:lnTo>
                  <a:cubicBezTo>
                    <a:pt x="4094" y="1655"/>
                    <a:pt x="7342" y="0"/>
                    <a:pt x="10799" y="0"/>
                  </a:cubicBezTo>
                  <a:lnTo>
                    <a:pt x="10799" y="-2700"/>
                  </a:lnTo>
                  <a:lnTo>
                    <a:pt x="14849" y="1350"/>
                  </a:lnTo>
                  <a:lnTo>
                    <a:pt x="10799" y="5400"/>
                  </a:lnTo>
                  <a:lnTo>
                    <a:pt x="10799" y="270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w="12700">
                  <a:noFill/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accent1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wrap="none" anchor="ctr" anchorCtr="1">
              <a:flatTx/>
            </a:bodyPr>
            <a:lstStyle/>
            <a:p>
              <a:pPr eaLnBrk="0" hangingPunct="0"/>
              <a:r>
                <a:rPr kumimoji="1" lang="de-CH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Preis</a:t>
              </a:r>
              <a:endParaRPr kumimoji="1" lang="de-CH" sz="2400" dirty="0">
                <a:latin typeface="Times New Roman" pitchFamily="18" charset="0"/>
              </a:endParaRPr>
            </a:p>
          </p:txBody>
        </p:sp>
        <p:sp>
          <p:nvSpPr>
            <p:cNvPr id="9257" name="AutoShape 41"/>
            <p:cNvSpPr>
              <a:spLocks noChangeArrowheads="1"/>
            </p:cNvSpPr>
            <p:nvPr/>
          </p:nvSpPr>
          <p:spPr bwMode="auto">
            <a:xfrm flipH="1">
              <a:off x="2064" y="2160"/>
              <a:ext cx="1472" cy="1472"/>
            </a:xfrm>
            <a:custGeom>
              <a:avLst/>
              <a:gdLst>
                <a:gd name="G0" fmla="+- 11796480 0 0"/>
                <a:gd name="G1" fmla="+- 8257536 0 0"/>
                <a:gd name="G2" fmla="+- 11796480 0 8257536"/>
                <a:gd name="G3" fmla="+- 10800 0 0"/>
                <a:gd name="G4" fmla="+- 0 0 117964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8257536"/>
                <a:gd name="G10" fmla="+- 8100 0 2700"/>
                <a:gd name="G11" fmla="cos G10 11796480"/>
                <a:gd name="G12" fmla="sin G10 11796480"/>
                <a:gd name="G13" fmla="cos 13500 11796480"/>
                <a:gd name="G14" fmla="sin 13500 11796480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11796480"/>
                <a:gd name="G22" fmla="sin G20 11796480"/>
                <a:gd name="G23" fmla="+- G21 10800 0"/>
                <a:gd name="G24" fmla="+- G12 G23 G22"/>
                <a:gd name="G25" fmla="+- G22 G23 G11"/>
                <a:gd name="G26" fmla="cos 10800 11796480"/>
                <a:gd name="G27" fmla="sin 10800 11796480"/>
                <a:gd name="G28" fmla="cos 8100 11796480"/>
                <a:gd name="G29" fmla="sin 8100 117964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8257536"/>
                <a:gd name="G36" fmla="sin G34 8257536"/>
                <a:gd name="G37" fmla="+/ 8257536 117964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177 w 21600"/>
                <a:gd name="T5" fmla="*/ 15703 h 21600"/>
                <a:gd name="T6" fmla="*/ 5245 w 21600"/>
                <a:gd name="T7" fmla="*/ 18445 h 21600"/>
                <a:gd name="T8" fmla="*/ 3582 w 21600"/>
                <a:gd name="T9" fmla="*/ 14477 h 21600"/>
                <a:gd name="T10" fmla="*/ -2700 w 21600"/>
                <a:gd name="T11" fmla="*/ 10800 h 21600"/>
                <a:gd name="T12" fmla="*/ 1350 w 21600"/>
                <a:gd name="T13" fmla="*/ 6750 h 21600"/>
                <a:gd name="T14" fmla="*/ 54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2700" y="10800"/>
                  </a:moveTo>
                  <a:cubicBezTo>
                    <a:pt x="2700" y="13392"/>
                    <a:pt x="3941" y="15828"/>
                    <a:pt x="6038" y="17353"/>
                  </a:cubicBezTo>
                  <a:lnTo>
                    <a:pt x="4451" y="19537"/>
                  </a:lnTo>
                  <a:cubicBezTo>
                    <a:pt x="1655" y="17505"/>
                    <a:pt x="0" y="14257"/>
                    <a:pt x="0" y="10800"/>
                  </a:cubicBezTo>
                  <a:lnTo>
                    <a:pt x="-2700" y="10800"/>
                  </a:lnTo>
                  <a:lnTo>
                    <a:pt x="1350" y="6750"/>
                  </a:lnTo>
                  <a:lnTo>
                    <a:pt x="5400" y="10800"/>
                  </a:lnTo>
                  <a:lnTo>
                    <a:pt x="2700" y="1080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91240B29-F687-4F45-9708-019B960494DF}">
                <a14:hiddenLine xmlns:a14="http://schemas.microsoft.com/office/drawing/2010/main" w="12700">
                  <a:noFill/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wrap="none" anchor="ctr" anchorCtr="1">
              <a:flatTx/>
            </a:bodyPr>
            <a:lstStyle/>
            <a:p>
              <a:pPr eaLnBrk="0" hangingPunct="0"/>
              <a:endParaRPr kumimoji="1" lang="de-DE" sz="2400">
                <a:latin typeface="Times New Roman" pitchFamily="18" charset="0"/>
              </a:endParaRPr>
            </a:p>
          </p:txBody>
        </p:sp>
        <p:sp>
          <p:nvSpPr>
            <p:cNvPr id="9258" name="AutoShape 42"/>
            <p:cNvSpPr>
              <a:spLocks noChangeArrowheads="1"/>
            </p:cNvSpPr>
            <p:nvPr/>
          </p:nvSpPr>
          <p:spPr bwMode="auto">
            <a:xfrm flipH="1">
              <a:off x="2064" y="2160"/>
              <a:ext cx="1472" cy="1472"/>
            </a:xfrm>
            <a:custGeom>
              <a:avLst/>
              <a:gdLst>
                <a:gd name="G0" fmla="+- 5898240 0 0"/>
                <a:gd name="G1" fmla="+- 2359296 0 0"/>
                <a:gd name="G2" fmla="+- 5898240 0 2359296"/>
                <a:gd name="G3" fmla="+- 10800 0 0"/>
                <a:gd name="G4" fmla="+- 0 0 589824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2359296"/>
                <a:gd name="G10" fmla="+- 8100 0 2700"/>
                <a:gd name="G11" fmla="cos G10 5898240"/>
                <a:gd name="G12" fmla="sin G10 5898240"/>
                <a:gd name="G13" fmla="cos 13500 5898240"/>
                <a:gd name="G14" fmla="sin 13500 5898240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5898240"/>
                <a:gd name="G22" fmla="sin G20 5898240"/>
                <a:gd name="G23" fmla="+- G21 10800 0"/>
                <a:gd name="G24" fmla="+- G12 G23 G22"/>
                <a:gd name="G25" fmla="+- G22 G23 G11"/>
                <a:gd name="G26" fmla="cos 10800 5898240"/>
                <a:gd name="G27" fmla="sin 10800 5898240"/>
                <a:gd name="G28" fmla="cos 8100 5898240"/>
                <a:gd name="G29" fmla="sin 8100 589824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2359296"/>
                <a:gd name="G36" fmla="sin G34 2359296"/>
                <a:gd name="G37" fmla="+/ 2359296 589824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5703 w 21600"/>
                <a:gd name="T5" fmla="*/ 20422 h 21600"/>
                <a:gd name="T6" fmla="*/ 18445 w 21600"/>
                <a:gd name="T7" fmla="*/ 16354 h 21600"/>
                <a:gd name="T8" fmla="*/ 14477 w 21600"/>
                <a:gd name="T9" fmla="*/ 18017 h 21600"/>
                <a:gd name="T10" fmla="*/ 10800 w 21600"/>
                <a:gd name="T11" fmla="*/ 24300 h 21600"/>
                <a:gd name="T12" fmla="*/ 6750 w 21600"/>
                <a:gd name="T13" fmla="*/ 20250 h 21600"/>
                <a:gd name="T14" fmla="*/ 10800 w 21600"/>
                <a:gd name="T15" fmla="*/ 162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0800" y="18900"/>
                  </a:moveTo>
                  <a:cubicBezTo>
                    <a:pt x="13392" y="18899"/>
                    <a:pt x="15828" y="17658"/>
                    <a:pt x="17353" y="15561"/>
                  </a:cubicBezTo>
                  <a:lnTo>
                    <a:pt x="19537" y="17148"/>
                  </a:lnTo>
                  <a:cubicBezTo>
                    <a:pt x="17505" y="19944"/>
                    <a:pt x="14257" y="21599"/>
                    <a:pt x="10800" y="21600"/>
                  </a:cubicBezTo>
                  <a:lnTo>
                    <a:pt x="10800" y="24300"/>
                  </a:lnTo>
                  <a:lnTo>
                    <a:pt x="6750" y="20250"/>
                  </a:lnTo>
                  <a:lnTo>
                    <a:pt x="10800" y="16200"/>
                  </a:lnTo>
                  <a:lnTo>
                    <a:pt x="10800" y="1890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91240B29-F687-4F45-9708-019B960494DF}">
                <a14:hiddenLine xmlns:a14="http://schemas.microsoft.com/office/drawing/2010/main" w="12700">
                  <a:noFill/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accent2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eaLnBrk="0" hangingPunct="0"/>
              <a:endParaRPr kumimoji="1" lang="de-DE" sz="24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9259" name="AutoShape 43"/>
            <p:cNvSpPr>
              <a:spLocks noChangeArrowheads="1"/>
            </p:cNvSpPr>
            <p:nvPr/>
          </p:nvSpPr>
          <p:spPr bwMode="auto">
            <a:xfrm flipH="1">
              <a:off x="2064" y="2160"/>
              <a:ext cx="1472" cy="1472"/>
            </a:xfrm>
            <a:custGeom>
              <a:avLst/>
              <a:gdLst>
                <a:gd name="G0" fmla="+- 0 0 0"/>
                <a:gd name="G1" fmla="+- -3538944 0 0"/>
                <a:gd name="G2" fmla="+- 0 0 -3538944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-3538944"/>
                <a:gd name="G10" fmla="+- 81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8100 0"/>
                <a:gd name="G29" fmla="sin 81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3538944"/>
                <a:gd name="G36" fmla="sin G34 -3538944"/>
                <a:gd name="G37" fmla="+/ -3538944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422 w 21600"/>
                <a:gd name="T5" fmla="*/ 5896 h 21600"/>
                <a:gd name="T6" fmla="*/ 16354 w 21600"/>
                <a:gd name="T7" fmla="*/ 3154 h 21600"/>
                <a:gd name="T8" fmla="*/ 18017 w 21600"/>
                <a:gd name="T9" fmla="*/ 7122 h 21600"/>
                <a:gd name="T10" fmla="*/ 24300 w 21600"/>
                <a:gd name="T11" fmla="*/ 10800 h 21600"/>
                <a:gd name="T12" fmla="*/ 20250 w 21600"/>
                <a:gd name="T13" fmla="*/ 14850 h 21600"/>
                <a:gd name="T14" fmla="*/ 162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900" y="10800"/>
                  </a:moveTo>
                  <a:cubicBezTo>
                    <a:pt x="18900" y="8207"/>
                    <a:pt x="17658" y="5771"/>
                    <a:pt x="15561" y="4246"/>
                  </a:cubicBezTo>
                  <a:lnTo>
                    <a:pt x="17148" y="2062"/>
                  </a:lnTo>
                  <a:cubicBezTo>
                    <a:pt x="19944" y="4094"/>
                    <a:pt x="21599" y="7342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20250" y="14850"/>
                  </a:lnTo>
                  <a:lnTo>
                    <a:pt x="16200" y="10800"/>
                  </a:lnTo>
                  <a:lnTo>
                    <a:pt x="18900" y="1080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91240B29-F687-4F45-9708-019B960494DF}">
                <a14:hiddenLine xmlns:a14="http://schemas.microsoft.com/office/drawing/2010/main" w="12700">
                  <a:noFill/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  <p:txBody>
            <a:bodyPr wrap="none" anchor="ctr" anchorCtr="1">
              <a:flatTx/>
            </a:bodyPr>
            <a:lstStyle/>
            <a:p>
              <a:pPr eaLnBrk="0" hangingPunct="0"/>
              <a:endParaRPr kumimoji="1" lang="de-DE" sz="2400">
                <a:latin typeface="Times New Roman" pitchFamily="18" charset="0"/>
              </a:endParaRPr>
            </a:p>
          </p:txBody>
        </p:sp>
        <p:sp>
          <p:nvSpPr>
            <p:cNvPr id="9260" name="Text Box 44"/>
            <p:cNvSpPr txBox="1">
              <a:spLocks noChangeArrowheads="1"/>
            </p:cNvSpPr>
            <p:nvPr/>
          </p:nvSpPr>
          <p:spPr bwMode="auto">
            <a:xfrm rot="1343648">
              <a:off x="2871" y="2151"/>
              <a:ext cx="34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ctr" eaLnBrk="0" hangingPunct="0"/>
              <a:r>
                <a:rPr kumimoji="1" 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Text</a:t>
              </a:r>
            </a:p>
          </p:txBody>
        </p:sp>
        <p:sp>
          <p:nvSpPr>
            <p:cNvPr id="9261" name="Text Box 45"/>
            <p:cNvSpPr txBox="1">
              <a:spLocks noChangeArrowheads="1"/>
            </p:cNvSpPr>
            <p:nvPr/>
          </p:nvSpPr>
          <p:spPr bwMode="auto">
            <a:xfrm rot="-3796808">
              <a:off x="2016" y="2496"/>
              <a:ext cx="34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ctr" eaLnBrk="0" hangingPunct="0"/>
              <a:r>
                <a:rPr kumimoji="1" 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Text</a:t>
              </a:r>
            </a:p>
          </p:txBody>
        </p:sp>
        <p:sp>
          <p:nvSpPr>
            <p:cNvPr id="9262" name="Text Box 46"/>
            <p:cNvSpPr txBox="1">
              <a:spLocks noChangeArrowheads="1"/>
            </p:cNvSpPr>
            <p:nvPr/>
          </p:nvSpPr>
          <p:spPr bwMode="auto">
            <a:xfrm rot="1756136">
              <a:off x="2352" y="3303"/>
              <a:ext cx="34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ctr" eaLnBrk="0" hangingPunct="0"/>
              <a:r>
                <a:rPr kumimoji="1" 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Text</a:t>
              </a:r>
            </a:p>
          </p:txBody>
        </p:sp>
        <p:sp>
          <p:nvSpPr>
            <p:cNvPr id="9263" name="Text Box 47"/>
            <p:cNvSpPr txBox="1">
              <a:spLocks noChangeArrowheads="1"/>
            </p:cNvSpPr>
            <p:nvPr/>
          </p:nvSpPr>
          <p:spPr bwMode="auto">
            <a:xfrm rot="17839167">
              <a:off x="3168" y="3063"/>
              <a:ext cx="34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ctr" eaLnBrk="0" hangingPunct="0"/>
              <a:r>
                <a:rPr kumimoji="1" 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Text</a:t>
              </a:r>
            </a:p>
          </p:txBody>
        </p:sp>
      </p:grpSp>
      <p:grpSp>
        <p:nvGrpSpPr>
          <p:cNvPr id="9293" name="Group 77"/>
          <p:cNvGrpSpPr>
            <a:grpSpLocks/>
          </p:cNvGrpSpPr>
          <p:nvPr/>
        </p:nvGrpSpPr>
        <p:grpSpPr bwMode="auto">
          <a:xfrm>
            <a:off x="6324600" y="1494656"/>
            <a:ext cx="2362200" cy="2438400"/>
            <a:chOff x="3984" y="2160"/>
            <a:chExt cx="1488" cy="1536"/>
          </a:xfrm>
        </p:grpSpPr>
        <p:sp>
          <p:nvSpPr>
            <p:cNvPr id="9265" name="AutoShape 49"/>
            <p:cNvSpPr>
              <a:spLocks noChangeArrowheads="1"/>
            </p:cNvSpPr>
            <p:nvPr/>
          </p:nvSpPr>
          <p:spPr bwMode="auto">
            <a:xfrm flipH="1">
              <a:off x="3984" y="2208"/>
              <a:ext cx="1488" cy="1488"/>
            </a:xfrm>
            <a:custGeom>
              <a:avLst/>
              <a:gdLst>
                <a:gd name="G0" fmla="+- -5898240 0 0"/>
                <a:gd name="G1" fmla="+- -8729395 0 0"/>
                <a:gd name="G2" fmla="+- -5898240 0 -8729395"/>
                <a:gd name="G3" fmla="+- 10800 0 0"/>
                <a:gd name="G4" fmla="+- 0 0 -589824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-8729395"/>
                <a:gd name="G10" fmla="+- 8100 0 2700"/>
                <a:gd name="G11" fmla="cos G10 -5898240"/>
                <a:gd name="G12" fmla="sin G10 -5898240"/>
                <a:gd name="G13" fmla="cos 13500 -5898240"/>
                <a:gd name="G14" fmla="sin 13500 -5898240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-5898240"/>
                <a:gd name="G22" fmla="sin G20 -5898240"/>
                <a:gd name="G23" fmla="+- G21 10800 0"/>
                <a:gd name="G24" fmla="+- G12 G23 G22"/>
                <a:gd name="G25" fmla="+- G22 G23 G11"/>
                <a:gd name="G26" fmla="cos 10800 -5898240"/>
                <a:gd name="G27" fmla="sin 10800 -5898240"/>
                <a:gd name="G28" fmla="cos 8100 -5898240"/>
                <a:gd name="G29" fmla="sin 8100 -589824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729395"/>
                <a:gd name="G36" fmla="sin G34 -8729395"/>
                <a:gd name="G37" fmla="+/ -8729395 -589824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6824 w 21600"/>
                <a:gd name="T5" fmla="*/ 758 h 21600"/>
                <a:gd name="T6" fmla="*/ 4331 w 21600"/>
                <a:gd name="T7" fmla="*/ 3911 h 21600"/>
                <a:gd name="T8" fmla="*/ 7818 w 21600"/>
                <a:gd name="T9" fmla="*/ 3268 h 21600"/>
                <a:gd name="T10" fmla="*/ 10799 w 21600"/>
                <a:gd name="T11" fmla="*/ -2700 h 21600"/>
                <a:gd name="T12" fmla="*/ 14849 w 21600"/>
                <a:gd name="T13" fmla="*/ 1350 h 21600"/>
                <a:gd name="T14" fmla="*/ 10799 w 21600"/>
                <a:gd name="T15" fmla="*/ 54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0799" y="2700"/>
                  </a:moveTo>
                  <a:cubicBezTo>
                    <a:pt x="8739" y="2700"/>
                    <a:pt x="6756" y="3485"/>
                    <a:pt x="5255" y="4895"/>
                  </a:cubicBezTo>
                  <a:lnTo>
                    <a:pt x="3406" y="2927"/>
                  </a:lnTo>
                  <a:cubicBezTo>
                    <a:pt x="5409" y="1046"/>
                    <a:pt x="8053" y="0"/>
                    <a:pt x="10799" y="0"/>
                  </a:cubicBezTo>
                  <a:lnTo>
                    <a:pt x="10799" y="-2700"/>
                  </a:lnTo>
                  <a:lnTo>
                    <a:pt x="14849" y="1350"/>
                  </a:lnTo>
                  <a:lnTo>
                    <a:pt x="10799" y="5400"/>
                  </a:lnTo>
                  <a:lnTo>
                    <a:pt x="10799" y="2700"/>
                  </a:lnTo>
                  <a:close/>
                </a:path>
              </a:pathLst>
            </a:custGeom>
            <a:solidFill>
              <a:schemeClr val="bg2"/>
            </a:solidFill>
            <a:ln w="12700">
              <a:miter lim="800000"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>
              <a:flatTx/>
            </a:bodyPr>
            <a:lstStyle/>
            <a:p>
              <a:pPr eaLnBrk="0" hangingPunct="0"/>
              <a:r>
                <a:rPr kumimoji="1" lang="de-CH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Kompatibilität</a:t>
              </a:r>
            </a:p>
          </p:txBody>
        </p:sp>
        <p:sp>
          <p:nvSpPr>
            <p:cNvPr id="9266" name="AutoShape 50"/>
            <p:cNvSpPr>
              <a:spLocks noChangeArrowheads="1"/>
            </p:cNvSpPr>
            <p:nvPr/>
          </p:nvSpPr>
          <p:spPr bwMode="auto">
            <a:xfrm flipH="1">
              <a:off x="3984" y="2208"/>
              <a:ext cx="1488" cy="1488"/>
            </a:xfrm>
            <a:custGeom>
              <a:avLst/>
              <a:gdLst>
                <a:gd name="G0" fmla="+- -10616832 0 0"/>
                <a:gd name="G1" fmla="+- 10144973 0 0"/>
                <a:gd name="G2" fmla="+- -10616832 0 10144973"/>
                <a:gd name="G3" fmla="+- 10800 0 0"/>
                <a:gd name="G4" fmla="+- 0 0 -1061683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10144973"/>
                <a:gd name="G10" fmla="+- 8100 0 2700"/>
                <a:gd name="G11" fmla="cos G10 -10616832"/>
                <a:gd name="G12" fmla="sin G10 -10616832"/>
                <a:gd name="G13" fmla="cos 13500 -10616832"/>
                <a:gd name="G14" fmla="sin 13500 -10616832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-10616832"/>
                <a:gd name="G22" fmla="sin G20 -10616832"/>
                <a:gd name="G23" fmla="+- G21 10800 0"/>
                <a:gd name="G24" fmla="+- G12 G23 G22"/>
                <a:gd name="G25" fmla="+- G22 G23 G11"/>
                <a:gd name="G26" fmla="cos 10800 -10616832"/>
                <a:gd name="G27" fmla="sin 10800 -10616832"/>
                <a:gd name="G28" fmla="cos 8100 -10616832"/>
                <a:gd name="G29" fmla="sin 8100 -1061683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10144973"/>
                <a:gd name="G36" fmla="sin G34 10144973"/>
                <a:gd name="G37" fmla="+/ 10144973 -1061683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 w 21600"/>
                <a:gd name="T5" fmla="*/ 11478 h 21600"/>
                <a:gd name="T6" fmla="*/ 2249 w 21600"/>
                <a:gd name="T7" fmla="*/ 14823 h 21600"/>
                <a:gd name="T8" fmla="*/ 2715 w 21600"/>
                <a:gd name="T9" fmla="*/ 11308 h 21600"/>
                <a:gd name="T10" fmla="*/ -2040 w 21600"/>
                <a:gd name="T11" fmla="*/ 6628 h 21600"/>
                <a:gd name="T12" fmla="*/ 3064 w 21600"/>
                <a:gd name="T13" fmla="*/ 4027 h 21600"/>
                <a:gd name="T14" fmla="*/ 5664 w 21600"/>
                <a:gd name="T15" fmla="*/ 9131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096" y="8296"/>
                  </a:moveTo>
                  <a:cubicBezTo>
                    <a:pt x="2833" y="9105"/>
                    <a:pt x="2700" y="9950"/>
                    <a:pt x="2700" y="10799"/>
                  </a:cubicBezTo>
                  <a:cubicBezTo>
                    <a:pt x="2699" y="11992"/>
                    <a:pt x="2963" y="13169"/>
                    <a:pt x="3470" y="14248"/>
                  </a:cubicBezTo>
                  <a:lnTo>
                    <a:pt x="1027" y="15398"/>
                  </a:lnTo>
                  <a:cubicBezTo>
                    <a:pt x="350" y="13959"/>
                    <a:pt x="0" y="12389"/>
                    <a:pt x="0" y="10800"/>
                  </a:cubicBezTo>
                  <a:cubicBezTo>
                    <a:pt x="-1" y="9666"/>
                    <a:pt x="178" y="8540"/>
                    <a:pt x="528" y="7462"/>
                  </a:cubicBezTo>
                  <a:lnTo>
                    <a:pt x="-2040" y="6628"/>
                  </a:lnTo>
                  <a:lnTo>
                    <a:pt x="3064" y="4027"/>
                  </a:lnTo>
                  <a:lnTo>
                    <a:pt x="5664" y="9131"/>
                  </a:lnTo>
                  <a:lnTo>
                    <a:pt x="3096" y="8296"/>
                  </a:lnTo>
                  <a:close/>
                </a:path>
              </a:pathLst>
            </a:custGeom>
            <a:solidFill>
              <a:srgbClr val="FFFF00"/>
            </a:solidFill>
            <a:ln w="12700">
              <a:miter lim="800000"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>
              <a:flatTx/>
            </a:bodyPr>
            <a:lstStyle/>
            <a:p>
              <a:pPr eaLnBrk="0" hangingPunct="0"/>
              <a:endParaRPr kumimoji="1" lang="de-DE" sz="2400">
                <a:latin typeface="Times New Roman" pitchFamily="18" charset="0"/>
              </a:endParaRPr>
            </a:p>
          </p:txBody>
        </p:sp>
        <p:sp>
          <p:nvSpPr>
            <p:cNvPr id="9267" name="AutoShape 51"/>
            <p:cNvSpPr>
              <a:spLocks noChangeArrowheads="1"/>
            </p:cNvSpPr>
            <p:nvPr/>
          </p:nvSpPr>
          <p:spPr bwMode="auto">
            <a:xfrm flipH="1">
              <a:off x="3984" y="2208"/>
              <a:ext cx="1488" cy="1488"/>
            </a:xfrm>
            <a:custGeom>
              <a:avLst/>
              <a:gdLst>
                <a:gd name="G0" fmla="+- 8257536 0 0"/>
                <a:gd name="G1" fmla="+- 5426380 0 0"/>
                <a:gd name="G2" fmla="+- 8257536 0 5426380"/>
                <a:gd name="G3" fmla="+- 10800 0 0"/>
                <a:gd name="G4" fmla="+- 0 0 825753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5426380"/>
                <a:gd name="G10" fmla="+- 8100 0 2700"/>
                <a:gd name="G11" fmla="cos G10 8257536"/>
                <a:gd name="G12" fmla="sin G10 8257536"/>
                <a:gd name="G13" fmla="cos 13500 8257536"/>
                <a:gd name="G14" fmla="sin 13500 8257536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8257536"/>
                <a:gd name="G22" fmla="sin G20 8257536"/>
                <a:gd name="G23" fmla="+- G21 10800 0"/>
                <a:gd name="G24" fmla="+- G12 G23 G22"/>
                <a:gd name="G25" fmla="+- G22 G23 G11"/>
                <a:gd name="G26" fmla="cos 10800 8257536"/>
                <a:gd name="G27" fmla="sin 10800 8257536"/>
                <a:gd name="G28" fmla="cos 8100 8257536"/>
                <a:gd name="G29" fmla="sin 8100 825753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5426380"/>
                <a:gd name="G36" fmla="sin G34 5426380"/>
                <a:gd name="G37" fmla="+/ 5426380 825753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114 w 21600"/>
                <a:gd name="T5" fmla="*/ 21260 h 21600"/>
                <a:gd name="T6" fmla="*/ 11984 w 21600"/>
                <a:gd name="T7" fmla="*/ 20175 h 21600"/>
                <a:gd name="T8" fmla="*/ 8785 w 21600"/>
                <a:gd name="T9" fmla="*/ 18645 h 21600"/>
                <a:gd name="T10" fmla="*/ 2864 w 21600"/>
                <a:gd name="T11" fmla="*/ 21721 h 21600"/>
                <a:gd name="T12" fmla="*/ 1968 w 21600"/>
                <a:gd name="T13" fmla="*/ 16065 h 21600"/>
                <a:gd name="T14" fmla="*/ 7625 w 21600"/>
                <a:gd name="T15" fmla="*/ 151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038" y="17353"/>
                  </a:moveTo>
                  <a:cubicBezTo>
                    <a:pt x="7422" y="18358"/>
                    <a:pt x="9089" y="18900"/>
                    <a:pt x="10800" y="18900"/>
                  </a:cubicBezTo>
                  <a:cubicBezTo>
                    <a:pt x="11139" y="18899"/>
                    <a:pt x="11478" y="18878"/>
                    <a:pt x="11815" y="18836"/>
                  </a:cubicBezTo>
                  <a:lnTo>
                    <a:pt x="12153" y="21514"/>
                  </a:lnTo>
                  <a:cubicBezTo>
                    <a:pt x="11704" y="21571"/>
                    <a:pt x="11252" y="21599"/>
                    <a:pt x="10800" y="21600"/>
                  </a:cubicBezTo>
                  <a:cubicBezTo>
                    <a:pt x="8519" y="21600"/>
                    <a:pt x="6297" y="20877"/>
                    <a:pt x="4451" y="19537"/>
                  </a:cubicBezTo>
                  <a:lnTo>
                    <a:pt x="2864" y="21721"/>
                  </a:lnTo>
                  <a:lnTo>
                    <a:pt x="1968" y="16065"/>
                  </a:lnTo>
                  <a:lnTo>
                    <a:pt x="7625" y="15168"/>
                  </a:lnTo>
                  <a:lnTo>
                    <a:pt x="6038" y="17353"/>
                  </a:lnTo>
                  <a:close/>
                </a:path>
              </a:pathLst>
            </a:custGeom>
            <a:solidFill>
              <a:schemeClr val="bg2"/>
            </a:solidFill>
            <a:ln w="12700">
              <a:miter lim="800000"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>
              <a:flatTx/>
            </a:bodyPr>
            <a:lstStyle/>
            <a:p>
              <a:pPr eaLnBrk="0" hangingPunct="0"/>
              <a:endParaRPr kumimoji="1" lang="de-DE" sz="2400">
                <a:latin typeface="Times New Roman" pitchFamily="18" charset="0"/>
              </a:endParaRPr>
            </a:p>
          </p:txBody>
        </p:sp>
        <p:sp>
          <p:nvSpPr>
            <p:cNvPr id="9268" name="AutoShape 52"/>
            <p:cNvSpPr>
              <a:spLocks noChangeArrowheads="1"/>
            </p:cNvSpPr>
            <p:nvPr/>
          </p:nvSpPr>
          <p:spPr bwMode="auto">
            <a:xfrm flipH="1">
              <a:off x="3984" y="2208"/>
              <a:ext cx="1488" cy="1488"/>
            </a:xfrm>
            <a:custGeom>
              <a:avLst/>
              <a:gdLst>
                <a:gd name="G0" fmla="+- 3538944 0 0"/>
                <a:gd name="G1" fmla="+- 707788 0 0"/>
                <a:gd name="G2" fmla="+- 3538944 0 707788"/>
                <a:gd name="G3" fmla="+- 10800 0 0"/>
                <a:gd name="G4" fmla="+- 0 0 3538944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707788"/>
                <a:gd name="G10" fmla="+- 8100 0 2700"/>
                <a:gd name="G11" fmla="cos G10 3538944"/>
                <a:gd name="G12" fmla="sin G10 3538944"/>
                <a:gd name="G13" fmla="cos 13500 3538944"/>
                <a:gd name="G14" fmla="sin 13500 3538944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3538944"/>
                <a:gd name="G22" fmla="sin G20 3538944"/>
                <a:gd name="G23" fmla="+- G21 10800 0"/>
                <a:gd name="G24" fmla="+- G12 G23 G22"/>
                <a:gd name="G25" fmla="+- G22 G23 G11"/>
                <a:gd name="G26" fmla="cos 10800 3538944"/>
                <a:gd name="G27" fmla="sin 10800 3538944"/>
                <a:gd name="G28" fmla="cos 8100 3538944"/>
                <a:gd name="G29" fmla="sin 8100 3538944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707788"/>
                <a:gd name="G36" fmla="sin G34 707788"/>
                <a:gd name="G37" fmla="+/ 707788 3538944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9918 w 21600"/>
                <a:gd name="T5" fmla="*/ 16586 h 21600"/>
                <a:gd name="T6" fmla="*/ 20082 w 21600"/>
                <a:gd name="T7" fmla="*/ 12570 h 21600"/>
                <a:gd name="T8" fmla="*/ 17639 w 21600"/>
                <a:gd name="T9" fmla="*/ 15140 h 21600"/>
                <a:gd name="T10" fmla="*/ 18735 w 21600"/>
                <a:gd name="T11" fmla="*/ 21721 h 21600"/>
                <a:gd name="T12" fmla="*/ 13077 w 21600"/>
                <a:gd name="T13" fmla="*/ 20825 h 21600"/>
                <a:gd name="T14" fmla="*/ 13974 w 21600"/>
                <a:gd name="T15" fmla="*/ 15168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561" y="17353"/>
                  </a:moveTo>
                  <a:cubicBezTo>
                    <a:pt x="17227" y="16142"/>
                    <a:pt x="18370" y="14341"/>
                    <a:pt x="18756" y="12317"/>
                  </a:cubicBezTo>
                  <a:lnTo>
                    <a:pt x="21408" y="12823"/>
                  </a:lnTo>
                  <a:cubicBezTo>
                    <a:pt x="20893" y="15522"/>
                    <a:pt x="19370" y="17922"/>
                    <a:pt x="17148" y="19537"/>
                  </a:cubicBezTo>
                  <a:lnTo>
                    <a:pt x="18735" y="21721"/>
                  </a:lnTo>
                  <a:lnTo>
                    <a:pt x="13077" y="20825"/>
                  </a:lnTo>
                  <a:lnTo>
                    <a:pt x="13974" y="15168"/>
                  </a:lnTo>
                  <a:lnTo>
                    <a:pt x="15561" y="17353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800000"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>
              <a:flatTx/>
            </a:bodyPr>
            <a:lstStyle/>
            <a:p>
              <a:pPr eaLnBrk="0" hangingPunct="0"/>
              <a:endParaRPr kumimoji="1" lang="de-DE" sz="2400">
                <a:latin typeface="Times New Roman" pitchFamily="18" charset="0"/>
              </a:endParaRPr>
            </a:p>
          </p:txBody>
        </p:sp>
        <p:sp>
          <p:nvSpPr>
            <p:cNvPr id="9269" name="AutoShape 53"/>
            <p:cNvSpPr>
              <a:spLocks noChangeArrowheads="1"/>
            </p:cNvSpPr>
            <p:nvPr/>
          </p:nvSpPr>
          <p:spPr bwMode="auto">
            <a:xfrm flipH="1">
              <a:off x="3984" y="2208"/>
              <a:ext cx="1488" cy="1488"/>
            </a:xfrm>
            <a:custGeom>
              <a:avLst/>
              <a:gdLst>
                <a:gd name="G0" fmla="+- -1179648 0 0"/>
                <a:gd name="G1" fmla="+- -4010804 0 0"/>
                <a:gd name="G2" fmla="+- -1179648 0 -4010804"/>
                <a:gd name="G3" fmla="+- 10800 0 0"/>
                <a:gd name="G4" fmla="+- 0 0 -1179648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-4010804"/>
                <a:gd name="G10" fmla="+- 8100 0 2700"/>
                <a:gd name="G11" fmla="cos G10 -1179648"/>
                <a:gd name="G12" fmla="sin G10 -1179648"/>
                <a:gd name="G13" fmla="cos 13500 -1179648"/>
                <a:gd name="G14" fmla="sin 13500 -1179648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-1179648"/>
                <a:gd name="G22" fmla="sin G20 -1179648"/>
                <a:gd name="G23" fmla="+- G21 10800 0"/>
                <a:gd name="G24" fmla="+- G12 G23 G22"/>
                <a:gd name="G25" fmla="+- G22 G23 G11"/>
                <a:gd name="G26" fmla="cos 10800 -1179648"/>
                <a:gd name="G27" fmla="sin 10800 -1179648"/>
                <a:gd name="G28" fmla="cos 8100 -1179648"/>
                <a:gd name="G29" fmla="sin 8100 -1179648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4010804"/>
                <a:gd name="G36" fmla="sin G34 -4010804"/>
                <a:gd name="G37" fmla="+/ -4010804 -1179648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9121 w 21600"/>
                <a:gd name="T5" fmla="*/ 3915 h 21600"/>
                <a:gd name="T6" fmla="*/ 15352 w 21600"/>
                <a:gd name="T7" fmla="*/ 2518 h 21600"/>
                <a:gd name="T8" fmla="*/ 17041 w 21600"/>
                <a:gd name="T9" fmla="*/ 5636 h 21600"/>
                <a:gd name="T10" fmla="*/ 23639 w 21600"/>
                <a:gd name="T11" fmla="*/ 6628 h 21600"/>
                <a:gd name="T12" fmla="*/ 21039 w 21600"/>
                <a:gd name="T13" fmla="*/ 11731 h 21600"/>
                <a:gd name="T14" fmla="*/ 15935 w 21600"/>
                <a:gd name="T15" fmla="*/ 9131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503" y="8296"/>
                  </a:moveTo>
                  <a:cubicBezTo>
                    <a:pt x="17866" y="6337"/>
                    <a:pt x="16507" y="4694"/>
                    <a:pt x="14702" y="3701"/>
                  </a:cubicBezTo>
                  <a:lnTo>
                    <a:pt x="16002" y="1335"/>
                  </a:lnTo>
                  <a:cubicBezTo>
                    <a:pt x="18410" y="2659"/>
                    <a:pt x="20222" y="4850"/>
                    <a:pt x="21071" y="7462"/>
                  </a:cubicBezTo>
                  <a:lnTo>
                    <a:pt x="23639" y="6628"/>
                  </a:lnTo>
                  <a:lnTo>
                    <a:pt x="21039" y="11731"/>
                  </a:lnTo>
                  <a:lnTo>
                    <a:pt x="15935" y="9131"/>
                  </a:lnTo>
                  <a:lnTo>
                    <a:pt x="18503" y="8296"/>
                  </a:lnTo>
                  <a:close/>
                </a:path>
              </a:pathLst>
            </a:custGeom>
            <a:solidFill>
              <a:srgbClr val="FFFF00"/>
            </a:solidFill>
            <a:ln w="12700">
              <a:miter lim="800000"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>
              <a:flatTx/>
            </a:bodyPr>
            <a:lstStyle/>
            <a:p>
              <a:pPr eaLnBrk="0" hangingPunct="0"/>
              <a:endParaRPr kumimoji="1" lang="de-DE" sz="2400">
                <a:latin typeface="Times New Roman" pitchFamily="18" charset="0"/>
              </a:endParaRPr>
            </a:p>
          </p:txBody>
        </p:sp>
        <p:sp>
          <p:nvSpPr>
            <p:cNvPr id="9270" name="Text Box 54"/>
            <p:cNvSpPr txBox="1">
              <a:spLocks noChangeArrowheads="1"/>
            </p:cNvSpPr>
            <p:nvPr/>
          </p:nvSpPr>
          <p:spPr bwMode="auto">
            <a:xfrm rot="18243549">
              <a:off x="3984" y="2439"/>
              <a:ext cx="34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ctr" eaLnBrk="0" hangingPunct="0"/>
              <a:r>
                <a:rPr kumimoji="1" 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Text</a:t>
              </a:r>
            </a:p>
          </p:txBody>
        </p:sp>
        <p:sp>
          <p:nvSpPr>
            <p:cNvPr id="9271" name="Text Box 55"/>
            <p:cNvSpPr txBox="1">
              <a:spLocks noChangeArrowheads="1"/>
            </p:cNvSpPr>
            <p:nvPr/>
          </p:nvSpPr>
          <p:spPr bwMode="auto">
            <a:xfrm rot="660694">
              <a:off x="4743" y="2160"/>
              <a:ext cx="34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ctr" eaLnBrk="0" hangingPunct="0"/>
              <a:r>
                <a:rPr kumimoji="1" 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Text</a:t>
              </a:r>
            </a:p>
          </p:txBody>
        </p:sp>
        <p:sp>
          <p:nvSpPr>
            <p:cNvPr id="9272" name="Text Box 56"/>
            <p:cNvSpPr txBox="1">
              <a:spLocks noChangeArrowheads="1"/>
            </p:cNvSpPr>
            <p:nvPr/>
          </p:nvSpPr>
          <p:spPr bwMode="auto">
            <a:xfrm rot="-5453935">
              <a:off x="5175" y="2784"/>
              <a:ext cx="34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ctr" eaLnBrk="0" hangingPunct="0"/>
              <a:r>
                <a:rPr kumimoji="1" 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Text</a:t>
              </a:r>
            </a:p>
          </p:txBody>
        </p:sp>
        <p:sp>
          <p:nvSpPr>
            <p:cNvPr id="9273" name="Text Box 57"/>
            <p:cNvSpPr txBox="1">
              <a:spLocks noChangeArrowheads="1"/>
            </p:cNvSpPr>
            <p:nvPr/>
          </p:nvSpPr>
          <p:spPr bwMode="auto">
            <a:xfrm rot="-477316">
              <a:off x="4704" y="3408"/>
              <a:ext cx="34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ctr" eaLnBrk="0" hangingPunct="0"/>
              <a:r>
                <a:rPr kumimoji="1" 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Text</a:t>
              </a:r>
            </a:p>
          </p:txBody>
        </p:sp>
        <p:sp>
          <p:nvSpPr>
            <p:cNvPr id="9274" name="Text Box 58"/>
            <p:cNvSpPr txBox="1">
              <a:spLocks noChangeArrowheads="1"/>
            </p:cNvSpPr>
            <p:nvPr/>
          </p:nvSpPr>
          <p:spPr bwMode="auto">
            <a:xfrm rot="3606448">
              <a:off x="4032" y="3111"/>
              <a:ext cx="34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ctr" eaLnBrk="0" hangingPunct="0"/>
              <a:r>
                <a:rPr kumimoji="1" 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Text</a:t>
              </a:r>
            </a:p>
          </p:txBody>
        </p:sp>
      </p:grpSp>
      <p:grpSp>
        <p:nvGrpSpPr>
          <p:cNvPr id="9291" name="Group 75"/>
          <p:cNvGrpSpPr>
            <a:grpSpLocks/>
          </p:cNvGrpSpPr>
          <p:nvPr/>
        </p:nvGrpSpPr>
        <p:grpSpPr bwMode="auto">
          <a:xfrm>
            <a:off x="457200" y="1570856"/>
            <a:ext cx="2438400" cy="2362200"/>
            <a:chOff x="192" y="2160"/>
            <a:chExt cx="1536" cy="1488"/>
          </a:xfrm>
        </p:grpSpPr>
        <p:sp>
          <p:nvSpPr>
            <p:cNvPr id="9276" name="AutoShape 60"/>
            <p:cNvSpPr>
              <a:spLocks noChangeArrowheads="1"/>
            </p:cNvSpPr>
            <p:nvPr/>
          </p:nvSpPr>
          <p:spPr bwMode="auto">
            <a:xfrm flipH="1">
              <a:off x="240" y="2160"/>
              <a:ext cx="1488" cy="1488"/>
            </a:xfrm>
            <a:custGeom>
              <a:avLst/>
              <a:gdLst>
                <a:gd name="G0" fmla="+- -5898240 0 0"/>
                <a:gd name="G1" fmla="+- -10616832 0 0"/>
                <a:gd name="G2" fmla="+- -5898240 0 -10616832"/>
                <a:gd name="G3" fmla="+- 10800 0 0"/>
                <a:gd name="G4" fmla="+- 0 0 -589824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-10616832"/>
                <a:gd name="G10" fmla="+- 8100 0 2700"/>
                <a:gd name="G11" fmla="cos G10 -5898240"/>
                <a:gd name="G12" fmla="sin G10 -5898240"/>
                <a:gd name="G13" fmla="cos 13500 -5898240"/>
                <a:gd name="G14" fmla="sin 13500 -5898240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-5898240"/>
                <a:gd name="G22" fmla="sin G20 -5898240"/>
                <a:gd name="G23" fmla="+- G21 10800 0"/>
                <a:gd name="G24" fmla="+- G12 G23 G22"/>
                <a:gd name="G25" fmla="+- G22 G23 G11"/>
                <a:gd name="G26" fmla="cos 10800 -5898240"/>
                <a:gd name="G27" fmla="sin 10800 -5898240"/>
                <a:gd name="G28" fmla="cos 8100 -5898240"/>
                <a:gd name="G29" fmla="sin 8100 -589824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0616832"/>
                <a:gd name="G36" fmla="sin G34 -10616832"/>
                <a:gd name="G37" fmla="+/ -10616832 -589824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4451 w 21600"/>
                <a:gd name="T5" fmla="*/ 2062 h 21600"/>
                <a:gd name="T6" fmla="*/ 1812 w 21600"/>
                <a:gd name="T7" fmla="*/ 7879 h 21600"/>
                <a:gd name="T8" fmla="*/ 6038 w 21600"/>
                <a:gd name="T9" fmla="*/ 4246 h 21600"/>
                <a:gd name="T10" fmla="*/ 10799 w 21600"/>
                <a:gd name="T11" fmla="*/ -2700 h 21600"/>
                <a:gd name="T12" fmla="*/ 14849 w 21600"/>
                <a:gd name="T13" fmla="*/ 1350 h 21600"/>
                <a:gd name="T14" fmla="*/ 10799 w 21600"/>
                <a:gd name="T15" fmla="*/ 54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0799" y="2700"/>
                  </a:moveTo>
                  <a:cubicBezTo>
                    <a:pt x="7290" y="2700"/>
                    <a:pt x="4180" y="4959"/>
                    <a:pt x="3096" y="8296"/>
                  </a:cubicBezTo>
                  <a:lnTo>
                    <a:pt x="528" y="7462"/>
                  </a:lnTo>
                  <a:cubicBezTo>
                    <a:pt x="1974" y="3012"/>
                    <a:pt x="6121" y="0"/>
                    <a:pt x="10799" y="0"/>
                  </a:cubicBezTo>
                  <a:lnTo>
                    <a:pt x="10799" y="-2700"/>
                  </a:lnTo>
                  <a:lnTo>
                    <a:pt x="14849" y="1350"/>
                  </a:lnTo>
                  <a:lnTo>
                    <a:pt x="10799" y="5400"/>
                  </a:lnTo>
                  <a:lnTo>
                    <a:pt x="10799" y="2700"/>
                  </a:lnTo>
                  <a:close/>
                </a:path>
              </a:pathLst>
            </a:custGeom>
            <a:solidFill>
              <a:srgbClr val="FFFF00"/>
            </a:solidFill>
            <a:ln w="12700">
              <a:miter lim="800000"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2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>
              <a:flatTx/>
            </a:bodyPr>
            <a:lstStyle/>
            <a:p>
              <a:pPr eaLnBrk="0" hangingPunct="0"/>
              <a:r>
                <a:rPr kumimoji="1" lang="de-CH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Verfügbar</a:t>
              </a:r>
            </a:p>
          </p:txBody>
        </p:sp>
        <p:sp>
          <p:nvSpPr>
            <p:cNvPr id="9277" name="AutoShape 61"/>
            <p:cNvSpPr>
              <a:spLocks noChangeArrowheads="1"/>
            </p:cNvSpPr>
            <p:nvPr/>
          </p:nvSpPr>
          <p:spPr bwMode="auto">
            <a:xfrm flipH="1">
              <a:off x="240" y="2160"/>
              <a:ext cx="1488" cy="1488"/>
            </a:xfrm>
            <a:custGeom>
              <a:avLst/>
              <a:gdLst>
                <a:gd name="G0" fmla="+- 9830400 0 0"/>
                <a:gd name="G1" fmla="+- 5111808 0 0"/>
                <a:gd name="G2" fmla="+- 9830400 0 5111808"/>
                <a:gd name="G3" fmla="+- 10800 0 0"/>
                <a:gd name="G4" fmla="+- 0 0 983040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5111808"/>
                <a:gd name="G10" fmla="+- 8100 0 2700"/>
                <a:gd name="G11" fmla="cos G10 9830400"/>
                <a:gd name="G12" fmla="sin G10 9830400"/>
                <a:gd name="G13" fmla="cos 13500 9830400"/>
                <a:gd name="G14" fmla="sin 13500 9830400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9830400"/>
                <a:gd name="G22" fmla="sin G20 9830400"/>
                <a:gd name="G23" fmla="+- G21 10800 0"/>
                <a:gd name="G24" fmla="+- G12 G23 G22"/>
                <a:gd name="G25" fmla="+- G22 G23 G11"/>
                <a:gd name="G26" fmla="cos 10800 9830400"/>
                <a:gd name="G27" fmla="sin 10800 9830400"/>
                <a:gd name="G28" fmla="cos 8100 9830400"/>
                <a:gd name="G29" fmla="sin 8100 983040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5111808"/>
                <a:gd name="G36" fmla="sin G34 5111808"/>
                <a:gd name="G37" fmla="+/ 5111808 983040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6407 w 21600"/>
                <a:gd name="T5" fmla="*/ 20666 h 21600"/>
                <a:gd name="T6" fmla="*/ 12764 w 21600"/>
                <a:gd name="T7" fmla="*/ 20043 h 21600"/>
                <a:gd name="T8" fmla="*/ 7505 w 21600"/>
                <a:gd name="T9" fmla="*/ 18199 h 21600"/>
                <a:gd name="T10" fmla="*/ -892 w 21600"/>
                <a:gd name="T11" fmla="*/ 17550 h 21600"/>
                <a:gd name="T12" fmla="*/ 591 w 21600"/>
                <a:gd name="T13" fmla="*/ 12018 h 21600"/>
                <a:gd name="T14" fmla="*/ 6123 w 21600"/>
                <a:gd name="T15" fmla="*/ 135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785" y="14850"/>
                  </a:moveTo>
                  <a:cubicBezTo>
                    <a:pt x="5232" y="17356"/>
                    <a:pt x="7906" y="18900"/>
                    <a:pt x="10800" y="18900"/>
                  </a:cubicBezTo>
                  <a:cubicBezTo>
                    <a:pt x="11366" y="18899"/>
                    <a:pt x="11930" y="18840"/>
                    <a:pt x="12484" y="18722"/>
                  </a:cubicBezTo>
                  <a:lnTo>
                    <a:pt x="13045" y="21363"/>
                  </a:lnTo>
                  <a:cubicBezTo>
                    <a:pt x="12307" y="21520"/>
                    <a:pt x="11554" y="21599"/>
                    <a:pt x="10800" y="21600"/>
                  </a:cubicBezTo>
                  <a:cubicBezTo>
                    <a:pt x="6941" y="21600"/>
                    <a:pt x="3376" y="19541"/>
                    <a:pt x="1446" y="16200"/>
                  </a:cubicBezTo>
                  <a:lnTo>
                    <a:pt x="-892" y="17550"/>
                  </a:lnTo>
                  <a:lnTo>
                    <a:pt x="591" y="12018"/>
                  </a:lnTo>
                  <a:lnTo>
                    <a:pt x="6123" y="13500"/>
                  </a:lnTo>
                  <a:lnTo>
                    <a:pt x="3785" y="1485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>
              <a:miter lim="800000"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2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/>
            <a:p>
              <a:pPr eaLnBrk="0" hangingPunct="0"/>
              <a:endParaRPr kumimoji="1" lang="de-DE" sz="24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9278" name="AutoShape 62"/>
            <p:cNvSpPr>
              <a:spLocks noChangeArrowheads="1"/>
            </p:cNvSpPr>
            <p:nvPr/>
          </p:nvSpPr>
          <p:spPr bwMode="auto">
            <a:xfrm flipH="1">
              <a:off x="240" y="2160"/>
              <a:ext cx="1488" cy="1488"/>
            </a:xfrm>
            <a:custGeom>
              <a:avLst/>
              <a:gdLst>
                <a:gd name="G0" fmla="+- 1966080 0 0"/>
                <a:gd name="G1" fmla="+- -2752512 0 0"/>
                <a:gd name="G2" fmla="+- 1966080 0 -2752512"/>
                <a:gd name="G3" fmla="+- 10800 0 0"/>
                <a:gd name="G4" fmla="+- 0 0 196608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100 0 0"/>
                <a:gd name="G9" fmla="+- 0 0 -2752512"/>
                <a:gd name="G10" fmla="+- 8100 0 2700"/>
                <a:gd name="G11" fmla="cos G10 1966080"/>
                <a:gd name="G12" fmla="sin G10 1966080"/>
                <a:gd name="G13" fmla="cos 13500 1966080"/>
                <a:gd name="G14" fmla="sin 13500 1966080"/>
                <a:gd name="G15" fmla="+- G11 10800 0"/>
                <a:gd name="G16" fmla="+- G12 10800 0"/>
                <a:gd name="G17" fmla="+- G13 10800 0"/>
                <a:gd name="G18" fmla="+- G14 10800 0"/>
                <a:gd name="G19" fmla="*/ 8100 1 2"/>
                <a:gd name="G20" fmla="+- G19 5400 0"/>
                <a:gd name="G21" fmla="cos G20 1966080"/>
                <a:gd name="G22" fmla="sin G20 1966080"/>
                <a:gd name="G23" fmla="+- G21 10800 0"/>
                <a:gd name="G24" fmla="+- G12 G23 G22"/>
                <a:gd name="G25" fmla="+- G22 G23 G11"/>
                <a:gd name="G26" fmla="cos 10800 1966080"/>
                <a:gd name="G27" fmla="sin 10800 1966080"/>
                <a:gd name="G28" fmla="cos 8100 1966080"/>
                <a:gd name="G29" fmla="sin 8100 196608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2752512"/>
                <a:gd name="G36" fmla="sin G34 -2752512"/>
                <a:gd name="G37" fmla="+/ -2752512 196608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100 G39"/>
                <a:gd name="G43" fmla="sin 81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540 w 21600"/>
                <a:gd name="T5" fmla="*/ 9671 h 21600"/>
                <a:gd name="T6" fmla="*/ 17822 w 21600"/>
                <a:gd name="T7" fmla="*/ 4476 h 21600"/>
                <a:gd name="T8" fmla="*/ 18855 w 21600"/>
                <a:gd name="T9" fmla="*/ 9953 h 21600"/>
                <a:gd name="T10" fmla="*/ 22491 w 21600"/>
                <a:gd name="T11" fmla="*/ 17549 h 21600"/>
                <a:gd name="T12" fmla="*/ 16958 w 21600"/>
                <a:gd name="T13" fmla="*/ 19031 h 21600"/>
                <a:gd name="T14" fmla="*/ 15476 w 21600"/>
                <a:gd name="T15" fmla="*/ 13499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7814" y="14849"/>
                  </a:moveTo>
                  <a:cubicBezTo>
                    <a:pt x="18525" y="13618"/>
                    <a:pt x="18900" y="12221"/>
                    <a:pt x="18900" y="10800"/>
                  </a:cubicBezTo>
                  <a:cubicBezTo>
                    <a:pt x="18900" y="8798"/>
                    <a:pt x="18158" y="6867"/>
                    <a:pt x="16819" y="5380"/>
                  </a:cubicBezTo>
                  <a:lnTo>
                    <a:pt x="18825" y="3573"/>
                  </a:lnTo>
                  <a:cubicBezTo>
                    <a:pt x="20611" y="5556"/>
                    <a:pt x="21600" y="8131"/>
                    <a:pt x="21600" y="10800"/>
                  </a:cubicBezTo>
                  <a:cubicBezTo>
                    <a:pt x="21600" y="12695"/>
                    <a:pt x="21100" y="14558"/>
                    <a:pt x="20153" y="16199"/>
                  </a:cubicBezTo>
                  <a:lnTo>
                    <a:pt x="22491" y="17549"/>
                  </a:lnTo>
                  <a:lnTo>
                    <a:pt x="16958" y="19031"/>
                  </a:lnTo>
                  <a:lnTo>
                    <a:pt x="15476" y="13499"/>
                  </a:lnTo>
                  <a:lnTo>
                    <a:pt x="17814" y="14849"/>
                  </a:lnTo>
                  <a:close/>
                </a:path>
              </a:pathLst>
            </a:custGeom>
            <a:solidFill>
              <a:schemeClr val="bg2"/>
            </a:solidFill>
            <a:ln w="12700">
              <a:miter lim="800000"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2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>
              <a:flatTx/>
            </a:bodyPr>
            <a:lstStyle/>
            <a:p>
              <a:pPr eaLnBrk="0" hangingPunct="0"/>
              <a:endParaRPr kumimoji="1" lang="de-DE" sz="2400">
                <a:latin typeface="Times New Roman" pitchFamily="18" charset="0"/>
              </a:endParaRPr>
            </a:p>
          </p:txBody>
        </p:sp>
        <p:sp>
          <p:nvSpPr>
            <p:cNvPr id="9279" name="Text Box 63"/>
            <p:cNvSpPr txBox="1">
              <a:spLocks noChangeArrowheads="1"/>
            </p:cNvSpPr>
            <p:nvPr/>
          </p:nvSpPr>
          <p:spPr bwMode="auto">
            <a:xfrm rot="1881945">
              <a:off x="1152" y="2208"/>
              <a:ext cx="34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ctr" eaLnBrk="0" hangingPunct="0"/>
              <a:r>
                <a:rPr kumimoji="1" 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Text</a:t>
              </a:r>
            </a:p>
          </p:txBody>
        </p:sp>
        <p:sp>
          <p:nvSpPr>
            <p:cNvPr id="9280" name="Text Box 64"/>
            <p:cNvSpPr txBox="1">
              <a:spLocks noChangeArrowheads="1"/>
            </p:cNvSpPr>
            <p:nvPr/>
          </p:nvSpPr>
          <p:spPr bwMode="auto">
            <a:xfrm rot="-5079371">
              <a:off x="144" y="2736"/>
              <a:ext cx="34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ctr" eaLnBrk="0" hangingPunct="0"/>
              <a:r>
                <a:rPr kumimoji="1" lang="en-US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Text</a:t>
              </a:r>
            </a:p>
          </p:txBody>
        </p:sp>
        <p:sp>
          <p:nvSpPr>
            <p:cNvPr id="9281" name="Text Box 65"/>
            <p:cNvSpPr txBox="1">
              <a:spLocks noChangeArrowheads="1"/>
            </p:cNvSpPr>
            <p:nvPr/>
          </p:nvSpPr>
          <p:spPr bwMode="auto">
            <a:xfrm rot="-1941150">
              <a:off x="1143" y="3312"/>
              <a:ext cx="345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37160" anchor="ctr">
              <a:spAutoFit/>
            </a:bodyPr>
            <a:lstStyle/>
            <a:p>
              <a:pPr algn="ctr" eaLnBrk="0" hangingPunct="0"/>
              <a:r>
                <a:rPr kumimoji="1" 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Text</a:t>
              </a:r>
            </a:p>
          </p:txBody>
        </p:sp>
      </p:grpSp>
      <p:sp>
        <p:nvSpPr>
          <p:cNvPr id="3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186" y="6309321"/>
            <a:ext cx="5811724" cy="550202"/>
          </a:xfrm>
        </p:spPr>
        <p:txBody>
          <a:bodyPr/>
          <a:lstStyle/>
          <a:p>
            <a:r>
              <a:rPr lang="de-CH" dirty="0">
                <a:solidFill>
                  <a:schemeClr val="tx1"/>
                </a:solidFill>
              </a:rPr>
              <a:t>© </a:t>
            </a:r>
            <a:r>
              <a:rPr lang="de-CH" dirty="0" err="1">
                <a:solidFill>
                  <a:schemeClr val="tx1"/>
                </a:solidFill>
              </a:rPr>
              <a:t>ComputerServices</a:t>
            </a:r>
            <a:endParaRPr lang="de-CH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r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Hauptvorteile</a:t>
            </a:r>
          </a:p>
        </p:txBody>
      </p:sp>
      <p:sp>
        <p:nvSpPr>
          <p:cNvPr id="10255" name="Rectangle 1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2400" b="1" dirty="0"/>
              <a:t>Neu ab März</a:t>
            </a:r>
          </a:p>
          <a:p>
            <a:r>
              <a:rPr lang="de-DE" sz="2400" b="1" dirty="0"/>
              <a:t>Standard bei</a:t>
            </a:r>
          </a:p>
          <a:p>
            <a:pPr lvl="1"/>
            <a:r>
              <a:rPr lang="de-DE" sz="2400" b="1" dirty="0"/>
              <a:t>Compaq</a:t>
            </a:r>
          </a:p>
          <a:p>
            <a:pPr lvl="1"/>
            <a:r>
              <a:rPr lang="de-DE" sz="2400" b="1" dirty="0"/>
              <a:t>IBM</a:t>
            </a:r>
          </a:p>
          <a:p>
            <a:pPr lvl="1"/>
            <a:r>
              <a:rPr lang="de-DE" sz="2400" b="1" dirty="0"/>
              <a:t>Dell</a:t>
            </a:r>
          </a:p>
          <a:p>
            <a:r>
              <a:rPr lang="de-DE" sz="2400" b="1" dirty="0"/>
              <a:t>OEM</a:t>
            </a:r>
          </a:p>
          <a:p>
            <a:r>
              <a:rPr lang="de-DE" sz="2400" b="1" dirty="0" err="1"/>
              <a:t>Bulk</a:t>
            </a:r>
            <a:endParaRPr lang="de-DE" sz="2400" b="1" dirty="0"/>
          </a:p>
          <a:p>
            <a:r>
              <a:rPr lang="de-DE" sz="2400" b="1" dirty="0" err="1"/>
              <a:t>Resell</a:t>
            </a:r>
            <a:endParaRPr lang="de-DE" sz="2400" b="1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50AD7-6FBF-4C1E-923B-21492661886D}" type="slidenum">
              <a:rPr lang="de-CH"/>
              <a:pPr/>
              <a:t>7</a:t>
            </a:fld>
            <a:endParaRPr lang="de-CH"/>
          </a:p>
        </p:txBody>
      </p:sp>
      <p:sp>
        <p:nvSpPr>
          <p:cNvPr id="10244" name="PyramidChart 1;Master;1;0.15;3"/>
          <p:cNvSpPr>
            <a:spLocks noChangeArrowheads="1"/>
          </p:cNvSpPr>
          <p:nvPr/>
        </p:nvSpPr>
        <p:spPr bwMode="auto">
          <a:xfrm>
            <a:off x="1216025" y="1981200"/>
            <a:ext cx="6723063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de-DE" sz="2400">
              <a:latin typeface="Times New Roman" pitchFamily="18" charset="0"/>
            </a:endParaRP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 flipH="1">
            <a:off x="4578350" y="2143125"/>
            <a:ext cx="0" cy="0"/>
          </a:xfrm>
          <a:prstGeom prst="rtTriangl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60000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de-DE" sz="2400">
              <a:latin typeface="Times New Roman" pitchFamily="18" charset="0"/>
            </a:endParaRPr>
          </a:p>
        </p:txBody>
      </p:sp>
      <p:sp>
        <p:nvSpPr>
          <p:cNvPr id="10248" name="PyramidChart 2;Master;1;0.15;3"/>
          <p:cNvSpPr>
            <a:spLocks noChangeArrowheads="1"/>
          </p:cNvSpPr>
          <p:nvPr/>
        </p:nvSpPr>
        <p:spPr bwMode="auto">
          <a:xfrm>
            <a:off x="1219200" y="2057400"/>
            <a:ext cx="6723063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de-DE" sz="2400">
              <a:latin typeface="Times New Roman" pitchFamily="18" charset="0"/>
            </a:endParaRPr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 flipH="1">
            <a:off x="4578350" y="2143125"/>
            <a:ext cx="0" cy="0"/>
          </a:xfrm>
          <a:prstGeom prst="rtTriangl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60000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de-DE" sz="2400">
              <a:latin typeface="Times New Roman" pitchFamily="18" charset="0"/>
            </a:endParaRPr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186" y="6309321"/>
            <a:ext cx="5811724" cy="550202"/>
          </a:xfrm>
        </p:spPr>
        <p:txBody>
          <a:bodyPr/>
          <a:lstStyle/>
          <a:p>
            <a:r>
              <a:rPr lang="de-CH" dirty="0">
                <a:solidFill>
                  <a:schemeClr val="tx1"/>
                </a:solidFill>
              </a:rPr>
              <a:t>© </a:t>
            </a:r>
            <a:r>
              <a:rPr lang="de-CH" dirty="0" err="1">
                <a:solidFill>
                  <a:schemeClr val="tx1"/>
                </a:solidFill>
              </a:rPr>
              <a:t>ComputerServices</a:t>
            </a:r>
            <a:endParaRPr lang="de-CH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r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0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0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98" decel="100000" fill="hold"/>
                                        <p:tgtEl>
                                          <p:spTgt spid="10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10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98" decel="100000" fill="hold"/>
                                        <p:tgtEl>
                                          <p:spTgt spid="102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98" decel="100000" fill="hold"/>
                                        <p:tgtEl>
                                          <p:spTgt spid="102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2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98" decel="100000" fill="hold"/>
                                        <p:tgtEl>
                                          <p:spTgt spid="102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2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2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98" decel="100000" fill="hold"/>
                                        <p:tgtEl>
                                          <p:spTgt spid="102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4" grpId="0"/>
      <p:bldP spid="1025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Verkauf </a:t>
            </a:r>
            <a:r>
              <a:rPr lang="de-DE" b="1" dirty="0" err="1"/>
              <a:t>Innland</a:t>
            </a:r>
            <a:endParaRPr lang="de-DE" b="1" dirty="0"/>
          </a:p>
        </p:txBody>
      </p:sp>
      <p:sp>
        <p:nvSpPr>
          <p:cNvPr id="11271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2400" b="1" dirty="0"/>
              <a:t>Werbekampagne</a:t>
            </a:r>
          </a:p>
          <a:p>
            <a:pPr lvl="1"/>
            <a:r>
              <a:rPr lang="de-DE" sz="2400" b="1" dirty="0"/>
              <a:t>TV</a:t>
            </a:r>
          </a:p>
          <a:p>
            <a:pPr lvl="1"/>
            <a:r>
              <a:rPr lang="de-DE" sz="2400" b="1" dirty="0"/>
              <a:t>Radio</a:t>
            </a:r>
          </a:p>
          <a:p>
            <a:pPr lvl="1"/>
            <a:r>
              <a:rPr lang="de-DE" sz="2400" b="1" dirty="0"/>
              <a:t>CEBIT</a:t>
            </a:r>
          </a:p>
          <a:p>
            <a:r>
              <a:rPr lang="de-CH" sz="2400" b="1" dirty="0"/>
              <a:t>Distributoren</a:t>
            </a:r>
          </a:p>
          <a:p>
            <a:r>
              <a:rPr lang="de-DE" sz="2400" b="1" dirty="0"/>
              <a:t>Handel</a:t>
            </a:r>
          </a:p>
          <a:p>
            <a:r>
              <a:rPr lang="de-DE" sz="2400" b="1" dirty="0"/>
              <a:t>Versand</a:t>
            </a:r>
          </a:p>
          <a:p>
            <a:r>
              <a:rPr lang="de-DE" sz="2400" b="1" dirty="0"/>
              <a:t>Kaufhäuser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3839C-B641-4FC8-9FDF-C20C3ACAD52B}" type="slidenum">
              <a:rPr lang="de-CH"/>
              <a:pPr/>
              <a:t>8</a:t>
            </a:fld>
            <a:endParaRPr lang="de-CH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186" y="6309321"/>
            <a:ext cx="5811724" cy="550202"/>
          </a:xfrm>
        </p:spPr>
        <p:txBody>
          <a:bodyPr/>
          <a:lstStyle/>
          <a:p>
            <a:r>
              <a:rPr lang="de-CH" dirty="0">
                <a:solidFill>
                  <a:schemeClr val="tx1"/>
                </a:solidFill>
              </a:rPr>
              <a:t>© </a:t>
            </a:r>
            <a:r>
              <a:rPr lang="de-CH" dirty="0" err="1">
                <a:solidFill>
                  <a:schemeClr val="tx1"/>
                </a:solidFill>
              </a:rPr>
              <a:t>ComputerServices</a:t>
            </a:r>
            <a:endParaRPr lang="de-CH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r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2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2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2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Infofolie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533400"/>
            <a:ext cx="7891028" cy="3767670"/>
          </a:xfrm>
        </p:spPr>
        <p:txBody>
          <a:bodyPr/>
          <a:lstStyle/>
          <a:p>
            <a:r>
              <a:rPr lang="de-CH" b="1" dirty="0"/>
              <a:t>Dies ist eine Demonstrations-Datei für PowerPoint Kurse</a:t>
            </a:r>
          </a:p>
          <a:p>
            <a:r>
              <a:rPr lang="de-CH" b="1" dirty="0"/>
              <a:t>Bestandteil des PowerPoint Lehrmittels der Firma </a:t>
            </a:r>
            <a:r>
              <a:rPr lang="de-CH" b="1" dirty="0" err="1"/>
              <a:t>Wings</a:t>
            </a:r>
            <a:endParaRPr lang="de-CH" b="1" dirty="0"/>
          </a:p>
          <a:p>
            <a:r>
              <a:rPr lang="de-CH" b="1" dirty="0">
                <a:solidFill>
                  <a:srgbClr val="C00000"/>
                </a:solidFill>
                <a:hlinkClick r:id="rId2"/>
              </a:rPr>
              <a:t>www.wings.ch</a:t>
            </a:r>
            <a:endParaRPr lang="de-CH" b="1" dirty="0">
              <a:solidFill>
                <a:srgbClr val="C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380B-FAFE-4783-8C52-D2E5FFD9BA28}" type="slidenum">
              <a:rPr lang="de-CH"/>
              <a:pPr/>
              <a:t>9</a:t>
            </a:fld>
            <a:endParaRPr lang="de-CH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186" y="6309321"/>
            <a:ext cx="5811724" cy="550202"/>
          </a:xfrm>
        </p:spPr>
        <p:txBody>
          <a:bodyPr/>
          <a:lstStyle/>
          <a:p>
            <a:r>
              <a:rPr lang="de-CH" dirty="0">
                <a:solidFill>
                  <a:schemeClr val="tx1"/>
                </a:solidFill>
              </a:rPr>
              <a:t>© </a:t>
            </a:r>
            <a:r>
              <a:rPr lang="de-CH" dirty="0" err="1">
                <a:solidFill>
                  <a:schemeClr val="tx1"/>
                </a:solidFill>
              </a:rPr>
              <a:t>ComputerServices</a:t>
            </a:r>
            <a:endParaRPr lang="de-CH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2" ma:contentTypeDescription="Ein neues Dokument erstellen." ma:contentTypeScope="" ma:versionID="8144fdf4559586e96a529511ea7a1605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dd19f91695a00ba4a67a7602d2e0e6d0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CD7C964-2A04-476B-AFB4-AFDD49E1D770}"/>
</file>

<file path=customXml/itemProps2.xml><?xml version="1.0" encoding="utf-8"?>
<ds:datastoreItem xmlns:ds="http://schemas.openxmlformats.org/officeDocument/2006/customXml" ds:itemID="{B4357380-E137-47A5-ACB9-21EF4526D47D}"/>
</file>

<file path=customXml/itemProps3.xml><?xml version="1.0" encoding="utf-8"?>
<ds:datastoreItem xmlns:ds="http://schemas.openxmlformats.org/officeDocument/2006/customXml" ds:itemID="{C086B3AF-536C-4EEF-AEEE-6005D750D01D}"/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207</Words>
  <Application>Microsoft Office PowerPoint</Application>
  <PresentationFormat>Bildschirmpräsentation (4:3)</PresentationFormat>
  <Paragraphs>118</Paragraphs>
  <Slides>9</Slides>
  <Notes>8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Segment</vt:lpstr>
      <vt:lpstr>DVD-RAM</vt:lpstr>
      <vt:lpstr>Ziel</vt:lpstr>
      <vt:lpstr>Kundenbedürfnisse</vt:lpstr>
      <vt:lpstr>Deckung der Bedürfnisse</vt:lpstr>
      <vt:lpstr>Kostenanalyse</vt:lpstr>
      <vt:lpstr>Unsere Stärken</vt:lpstr>
      <vt:lpstr>Hauptvorteile</vt:lpstr>
      <vt:lpstr>Verkauf Innland</vt:lpstr>
      <vt:lpstr>Infofolie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Moder Urs</dc:creator>
  <cp:lastModifiedBy>Georges Wyttenbach</cp:lastModifiedBy>
  <cp:revision>21</cp:revision>
  <cp:lastPrinted>1601-01-01T00:00:00Z</cp:lastPrinted>
  <dcterms:created xsi:type="dcterms:W3CDTF">1601-01-01T00:00:00Z</dcterms:created>
  <dcterms:modified xsi:type="dcterms:W3CDTF">2020-04-17T08:52:43Z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  <property fmtid="{D5CDD505-2E9C-101B-9397-08002B2CF9AE}" pid="3" name="LCID">
    <vt:i4>1031</vt:i4>
  </property>
  <property fmtid="{D5CDD505-2E9C-101B-9397-08002B2CF9AE}" pid="4" name="ContentTypeId">
    <vt:lpwstr>0x010100BE0A218B65CF8F4E9AF05F2AB7592672</vt:lpwstr>
  </property>
</Properties>
</file>